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theme/theme4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50" r:id="rId1"/>
    <p:sldMasterId id="2147483649" r:id="rId2"/>
  </p:sldMasterIdLst>
  <p:notesMasterIdLst>
    <p:notesMasterId r:id="rId13"/>
  </p:notesMasterIdLst>
  <p:handoutMasterIdLst>
    <p:handoutMasterId r:id="rId14"/>
  </p:handoutMasterIdLst>
  <p:sldIdLst>
    <p:sldId id="264" r:id="rId3"/>
    <p:sldId id="271" r:id="rId4"/>
    <p:sldId id="274" r:id="rId5"/>
    <p:sldId id="265" r:id="rId6"/>
    <p:sldId id="266" r:id="rId7"/>
    <p:sldId id="267" r:id="rId8"/>
    <p:sldId id="268" r:id="rId9"/>
    <p:sldId id="269" r:id="rId10"/>
    <p:sldId id="273" r:id="rId11"/>
    <p:sldId id="272" r:id="rId12"/>
  </p:sldIdLst>
  <p:sldSz cx="9144000" cy="6858000" type="screen4x3"/>
  <p:notesSz cx="6858000" cy="9144000"/>
  <p:defaultTextStyle>
    <a:defPPr>
      <a:defRPr lang="es-ES_tradnl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</p:showPr>
  <p:clrMru>
    <a:srgbClr val="008200"/>
    <a:srgbClr val="00CC00"/>
    <a:srgbClr val="33CC33"/>
    <a:srgbClr val="0B0599"/>
    <a:srgbClr val="00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737" autoAdjust="0"/>
    <p:restoredTop sz="89286" autoAdjust="0"/>
  </p:normalViewPr>
  <p:slideViewPr>
    <p:cSldViewPr>
      <p:cViewPr>
        <p:scale>
          <a:sx n="100" d="100"/>
          <a:sy n="100" d="100"/>
        </p:scale>
        <p:origin x="-72" y="2082"/>
      </p:cViewPr>
      <p:guideLst>
        <p:guide orient="horz" pos="2160"/>
        <p:guide pos="2880"/>
      </p:guideLst>
    </p:cSldViewPr>
  </p:slideViewPr>
  <p:outlineViewPr>
    <p:cViewPr>
      <p:scale>
        <a:sx n="100" d="100"/>
        <a:sy n="100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48" d="100"/>
          <a:sy n="48" d="100"/>
        </p:scale>
        <p:origin x="-1776" y="-10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s-ES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s-ES"/>
          </a:p>
        </p:txBody>
      </p:sp>
      <p:sp>
        <p:nvSpPr>
          <p:cNvPr id="1946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s-ES"/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E539B1F7-96AD-4735-A56C-95C93841520C}" type="slidenum">
              <a:rPr lang="es-ES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s-ES"/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s-ES"/>
          </a:p>
        </p:txBody>
      </p:sp>
      <p:sp>
        <p:nvSpPr>
          <p:cNvPr id="24580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458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2458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s-ES"/>
          </a:p>
        </p:txBody>
      </p:sp>
      <p:sp>
        <p:nvSpPr>
          <p:cNvPr id="2458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56B8001B-1AA4-487C-9482-901A8946D585}" type="slidenum">
              <a:rPr lang="es-ES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7" name="AutoShape 7"/>
          <p:cNvSpPr>
            <a:spLocks noChangeArrowheads="1"/>
          </p:cNvSpPr>
          <p:nvPr userDrawn="1"/>
        </p:nvSpPr>
        <p:spPr bwMode="auto">
          <a:xfrm rot="5400000">
            <a:off x="-571500" y="571500"/>
            <a:ext cx="2209800" cy="1066800"/>
          </a:xfrm>
          <a:prstGeom prst="rtTriangle">
            <a:avLst/>
          </a:prstGeom>
          <a:solidFill>
            <a:srgbClr val="008000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endParaRPr lang="es-ES"/>
          </a:p>
        </p:txBody>
      </p:sp>
      <p:sp>
        <p:nvSpPr>
          <p:cNvPr id="25608" name="Text Box 8"/>
          <p:cNvSpPr txBox="1">
            <a:spLocks noChangeArrowheads="1"/>
          </p:cNvSpPr>
          <p:nvPr userDrawn="1"/>
        </p:nvSpPr>
        <p:spPr bwMode="auto">
          <a:xfrm>
            <a:off x="0" y="0"/>
            <a:ext cx="914400" cy="1044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s-ES_tradnl" sz="1200" b="1">
                <a:solidFill>
                  <a:schemeClr val="bg1"/>
                </a:solidFill>
                <a:latin typeface="Arial" charset="0"/>
                <a:ea typeface="Osaka" charset="-128"/>
              </a:rPr>
              <a:t>UNIDAD</a:t>
            </a:r>
            <a:br>
              <a:rPr lang="es-ES_tradnl" sz="1200" b="1">
                <a:solidFill>
                  <a:schemeClr val="bg1"/>
                </a:solidFill>
                <a:latin typeface="Arial" charset="0"/>
                <a:ea typeface="Osaka" charset="-128"/>
              </a:rPr>
            </a:br>
            <a:r>
              <a:rPr lang="es-ES_tradnl" sz="4800" b="1">
                <a:solidFill>
                  <a:schemeClr val="bg1"/>
                </a:solidFill>
                <a:latin typeface="Arial" charset="0"/>
                <a:ea typeface="Osaka" charset="-128"/>
              </a:rPr>
              <a:t>1</a:t>
            </a:r>
            <a:endParaRPr lang="es-ES_tradnl" sz="1200" b="1">
              <a:solidFill>
                <a:schemeClr val="bg1"/>
              </a:solidFill>
              <a:latin typeface="Verdana" pitchFamily="34" charset="0"/>
              <a:ea typeface="Osaka" charset="-128"/>
            </a:endParaRPr>
          </a:p>
        </p:txBody>
      </p:sp>
      <p:sp>
        <p:nvSpPr>
          <p:cNvPr id="25609" name="Text Box 9"/>
          <p:cNvSpPr txBox="1">
            <a:spLocks noChangeArrowheads="1"/>
          </p:cNvSpPr>
          <p:nvPr userDrawn="1"/>
        </p:nvSpPr>
        <p:spPr bwMode="auto">
          <a:xfrm>
            <a:off x="552450" y="76200"/>
            <a:ext cx="4248150" cy="53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s-ES_tradnl" sz="2800" b="1">
                <a:solidFill>
                  <a:schemeClr val="accent2"/>
                </a:solidFill>
                <a:latin typeface="Arial" charset="0"/>
                <a:ea typeface="Osaka" charset="-128"/>
              </a:rPr>
              <a:t>Los seres vivos</a:t>
            </a:r>
            <a:endParaRPr lang="es-ES_tradnl" sz="2800" b="1">
              <a:solidFill>
                <a:schemeClr val="accent2"/>
              </a:solidFill>
              <a:latin typeface="Verdana" pitchFamily="34" charset="0"/>
              <a:ea typeface="Osaka" charset="-128"/>
            </a:endParaRPr>
          </a:p>
        </p:txBody>
      </p:sp>
      <p:sp>
        <p:nvSpPr>
          <p:cNvPr id="25610" name="Text Box 10"/>
          <p:cNvSpPr txBox="1">
            <a:spLocks noChangeArrowheads="1"/>
          </p:cNvSpPr>
          <p:nvPr userDrawn="1"/>
        </p:nvSpPr>
        <p:spPr bwMode="auto">
          <a:xfrm>
            <a:off x="152400" y="6400800"/>
            <a:ext cx="6553200" cy="34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s-ES_tradnl" sz="1600" b="1">
                <a:solidFill>
                  <a:srgbClr val="FF790B"/>
                </a:solidFill>
                <a:latin typeface="Arial" charset="0"/>
                <a:ea typeface="Osaka" charset="-128"/>
              </a:rPr>
              <a:t>Ciencias de la Naturaleza 2.º ESO</a:t>
            </a:r>
            <a:endParaRPr lang="es-ES_tradnl" sz="1600" b="1">
              <a:solidFill>
                <a:srgbClr val="FF790B"/>
              </a:solidFill>
              <a:latin typeface="Verdana" pitchFamily="34" charset="0"/>
              <a:ea typeface="Osaka" charset="-128"/>
            </a:endParaRPr>
          </a:p>
        </p:txBody>
      </p:sp>
      <p:pic>
        <p:nvPicPr>
          <p:cNvPr id="25611" name="Picture 11" descr="Logo anaya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7164388" y="6278563"/>
            <a:ext cx="1712912" cy="579437"/>
          </a:xfrm>
          <a:prstGeom prst="rect">
            <a:avLst/>
          </a:prstGeom>
          <a:noFill/>
        </p:spPr>
      </p:pic>
      <p:sp>
        <p:nvSpPr>
          <p:cNvPr id="25612" name="Text Box 12"/>
          <p:cNvSpPr txBox="1">
            <a:spLocks noChangeArrowheads="1"/>
          </p:cNvSpPr>
          <p:nvPr userDrawn="1"/>
        </p:nvSpPr>
        <p:spPr bwMode="auto">
          <a:xfrm>
            <a:off x="2590800" y="3062288"/>
            <a:ext cx="4248150" cy="53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s-ES_tradnl" sz="2800" b="1">
                <a:solidFill>
                  <a:srgbClr val="008200"/>
                </a:solidFill>
                <a:latin typeface="Arial" charset="0"/>
                <a:ea typeface="Osaka" charset="-128"/>
              </a:rPr>
              <a:t>LOS CINCO REINOS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AutoShape 2"/>
          <p:cNvSpPr>
            <a:spLocks noChangeArrowheads="1"/>
          </p:cNvSpPr>
          <p:nvPr userDrawn="1"/>
        </p:nvSpPr>
        <p:spPr bwMode="auto">
          <a:xfrm rot="5400000">
            <a:off x="-571500" y="571500"/>
            <a:ext cx="2209800" cy="1066800"/>
          </a:xfrm>
          <a:prstGeom prst="rtTriangle">
            <a:avLst/>
          </a:prstGeom>
          <a:solidFill>
            <a:srgbClr val="008000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endParaRPr lang="es-ES"/>
          </a:p>
        </p:txBody>
      </p:sp>
      <p:sp>
        <p:nvSpPr>
          <p:cNvPr id="22531" name="Text Box 3"/>
          <p:cNvSpPr txBox="1">
            <a:spLocks noChangeArrowheads="1"/>
          </p:cNvSpPr>
          <p:nvPr userDrawn="1"/>
        </p:nvSpPr>
        <p:spPr bwMode="auto">
          <a:xfrm>
            <a:off x="0" y="0"/>
            <a:ext cx="914400" cy="1044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s-ES_tradnl" sz="1200" b="1">
                <a:solidFill>
                  <a:schemeClr val="bg1"/>
                </a:solidFill>
                <a:latin typeface="Arial" charset="0"/>
                <a:ea typeface="Osaka" charset="-128"/>
              </a:rPr>
              <a:t>UNIDAD</a:t>
            </a:r>
            <a:br>
              <a:rPr lang="es-ES_tradnl" sz="1200" b="1">
                <a:solidFill>
                  <a:schemeClr val="bg1"/>
                </a:solidFill>
                <a:latin typeface="Arial" charset="0"/>
                <a:ea typeface="Osaka" charset="-128"/>
              </a:rPr>
            </a:br>
            <a:r>
              <a:rPr lang="es-ES_tradnl" sz="4800" b="1">
                <a:solidFill>
                  <a:schemeClr val="bg1"/>
                </a:solidFill>
                <a:latin typeface="Arial" charset="0"/>
                <a:ea typeface="Osaka" charset="-128"/>
              </a:rPr>
              <a:t>1</a:t>
            </a:r>
            <a:endParaRPr lang="es-ES_tradnl" sz="1200" b="1">
              <a:solidFill>
                <a:schemeClr val="bg1"/>
              </a:solidFill>
              <a:latin typeface="Verdana" pitchFamily="34" charset="0"/>
              <a:ea typeface="Osaka" charset="-128"/>
            </a:endParaRPr>
          </a:p>
        </p:txBody>
      </p:sp>
      <p:sp>
        <p:nvSpPr>
          <p:cNvPr id="22532" name="Text Box 4"/>
          <p:cNvSpPr txBox="1">
            <a:spLocks noChangeArrowheads="1"/>
          </p:cNvSpPr>
          <p:nvPr userDrawn="1"/>
        </p:nvSpPr>
        <p:spPr bwMode="auto">
          <a:xfrm>
            <a:off x="642938" y="76200"/>
            <a:ext cx="3243262" cy="47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s-ES_tradnl" b="1">
                <a:solidFill>
                  <a:schemeClr val="accent2"/>
                </a:solidFill>
                <a:latin typeface="Arial" charset="0"/>
                <a:ea typeface="Osaka" charset="-128"/>
              </a:rPr>
              <a:t>Los cinco reinos</a:t>
            </a:r>
            <a:endParaRPr lang="es-ES_tradnl" b="1">
              <a:solidFill>
                <a:schemeClr val="accent2"/>
              </a:solidFill>
              <a:latin typeface="Verdana" pitchFamily="34" charset="0"/>
              <a:ea typeface="Osaka" charset="-128"/>
            </a:endParaRPr>
          </a:p>
        </p:txBody>
      </p:sp>
      <p:sp>
        <p:nvSpPr>
          <p:cNvPr id="22533" name="Text Box 5"/>
          <p:cNvSpPr txBox="1">
            <a:spLocks noChangeArrowheads="1"/>
          </p:cNvSpPr>
          <p:nvPr userDrawn="1"/>
        </p:nvSpPr>
        <p:spPr bwMode="auto">
          <a:xfrm>
            <a:off x="152400" y="6399213"/>
            <a:ext cx="6553200" cy="34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s-ES_tradnl" sz="1600" b="1">
                <a:solidFill>
                  <a:srgbClr val="FF790B"/>
                </a:solidFill>
                <a:latin typeface="Arial" charset="0"/>
                <a:ea typeface="Osaka" charset="-128"/>
              </a:rPr>
              <a:t>Ciencias de la Naturaleza 2.º ESO</a:t>
            </a:r>
            <a:endParaRPr lang="es-ES_tradnl" sz="1600" b="1">
              <a:solidFill>
                <a:srgbClr val="FF790B"/>
              </a:solidFill>
              <a:latin typeface="Verdana" pitchFamily="34" charset="0"/>
              <a:ea typeface="Osaka" charset="-128"/>
            </a:endParaRPr>
          </a:p>
        </p:txBody>
      </p:sp>
      <p:pic>
        <p:nvPicPr>
          <p:cNvPr id="22534" name="Picture 6" descr="Logo anaya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7164388" y="6278563"/>
            <a:ext cx="1712912" cy="579437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13" Type="http://schemas.openxmlformats.org/officeDocument/2006/relationships/slide" Target="slide5.xml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12" Type="http://schemas.openxmlformats.org/officeDocument/2006/relationships/slide" Target="slide4.xml"/><Relationship Id="rId2" Type="http://schemas.openxmlformats.org/officeDocument/2006/relationships/image" Target="../media/image2.jpeg"/><Relationship Id="rId16" Type="http://schemas.openxmlformats.org/officeDocument/2006/relationships/slide" Target="slide8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6.jpeg"/><Relationship Id="rId11" Type="http://schemas.openxmlformats.org/officeDocument/2006/relationships/image" Target="../media/image11.jpeg"/><Relationship Id="rId5" Type="http://schemas.openxmlformats.org/officeDocument/2006/relationships/image" Target="../media/image5.jpeg"/><Relationship Id="rId15" Type="http://schemas.openxmlformats.org/officeDocument/2006/relationships/slide" Target="slide7.xml"/><Relationship Id="rId10" Type="http://schemas.openxmlformats.org/officeDocument/2006/relationships/image" Target="../media/image10.jpeg"/><Relationship Id="rId4" Type="http://schemas.openxmlformats.org/officeDocument/2006/relationships/image" Target="../media/image4.jpeg"/><Relationship Id="rId9" Type="http://schemas.openxmlformats.org/officeDocument/2006/relationships/image" Target="../media/image9.jpeg"/><Relationship Id="rId14" Type="http://schemas.openxmlformats.org/officeDocument/2006/relationships/slide" Target="slide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8.xml"/><Relationship Id="rId4" Type="http://schemas.openxmlformats.org/officeDocument/2006/relationships/slide" Target="slide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8.xml"/><Relationship Id="rId4" Type="http://schemas.openxmlformats.org/officeDocument/2006/relationships/slide" Target="slide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8.xml"/><Relationship Id="rId4" Type="http://schemas.openxmlformats.org/officeDocument/2006/relationships/slide" Target="slide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8.xml"/><Relationship Id="rId4" Type="http://schemas.openxmlformats.org/officeDocument/2006/relationships/slide" Target="slide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8.xml"/><Relationship Id="rId4" Type="http://schemas.openxmlformats.org/officeDocument/2006/relationships/slide" Target="slide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" Target="slide10.xml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ext Box 2"/>
          <p:cNvSpPr txBox="1">
            <a:spLocks noChangeArrowheads="1"/>
          </p:cNvSpPr>
          <p:nvPr/>
        </p:nvSpPr>
        <p:spPr bwMode="auto">
          <a:xfrm>
            <a:off x="900113" y="1797050"/>
            <a:ext cx="7978775" cy="1409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sz="1800" b="1">
                <a:solidFill>
                  <a:schemeClr val="accent2"/>
                </a:solidFill>
                <a:latin typeface="Helvetica" charset="0"/>
              </a:rPr>
              <a:t>   </a:t>
            </a:r>
            <a:r>
              <a:rPr lang="es-ES_tradnl" sz="1800" b="1">
                <a:solidFill>
                  <a:schemeClr val="accent2"/>
                </a:solidFill>
                <a:latin typeface="Arial" charset="0"/>
              </a:rPr>
              <a:t>Aplica lo que has aprendido</a:t>
            </a:r>
          </a:p>
          <a:p>
            <a:pPr>
              <a:lnSpc>
                <a:spcPct val="110000"/>
              </a:lnSpc>
              <a:spcBef>
                <a:spcPct val="50000"/>
              </a:spcBef>
            </a:pPr>
            <a:r>
              <a:rPr lang="es-ES_tradnl" sz="1800" b="1">
                <a:solidFill>
                  <a:srgbClr val="158C38"/>
                </a:solidFill>
                <a:latin typeface="Arial" charset="0"/>
              </a:rPr>
              <a:t>1 </a:t>
            </a:r>
            <a:r>
              <a:rPr lang="es-ES_tradnl" sz="1800">
                <a:solidFill>
                  <a:srgbClr val="000000"/>
                </a:solidFill>
                <a:latin typeface="Arial" charset="0"/>
              </a:rPr>
              <a:t>Pon un ejemplo, diferente de los que has visto en la presentación, de un organismo que pertenezca al Reino Protoctistas y otro que pertenezca al Reino Plantas.</a:t>
            </a:r>
          </a:p>
        </p:txBody>
      </p:sp>
      <p:sp>
        <p:nvSpPr>
          <p:cNvPr id="29699" name="Text Box 3"/>
          <p:cNvSpPr txBox="1">
            <a:spLocks noChangeArrowheads="1"/>
          </p:cNvSpPr>
          <p:nvPr/>
        </p:nvSpPr>
        <p:spPr bwMode="auto">
          <a:xfrm>
            <a:off x="762000" y="1295400"/>
            <a:ext cx="70104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sz="2000" b="1">
                <a:solidFill>
                  <a:schemeClr val="accent2"/>
                </a:solidFill>
                <a:latin typeface="Verdana" pitchFamily="34" charset="0"/>
              </a:rPr>
              <a:t>Actividades</a:t>
            </a:r>
            <a:endParaRPr lang="es-ES_tradnl" b="1">
              <a:latin typeface="Verdana" pitchFamily="34" charset="0"/>
            </a:endParaRPr>
          </a:p>
        </p:txBody>
      </p:sp>
      <p:sp>
        <p:nvSpPr>
          <p:cNvPr id="29700" name="Line 4"/>
          <p:cNvSpPr>
            <a:spLocks noChangeShapeType="1"/>
          </p:cNvSpPr>
          <p:nvPr/>
        </p:nvSpPr>
        <p:spPr bwMode="auto">
          <a:xfrm>
            <a:off x="838200" y="1676400"/>
            <a:ext cx="6934200" cy="0"/>
          </a:xfrm>
          <a:prstGeom prst="line">
            <a:avLst/>
          </a:prstGeom>
          <a:noFill/>
          <a:ln w="38100">
            <a:solidFill>
              <a:srgbClr val="EDAA2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29702" name="Text Box 6"/>
          <p:cNvSpPr txBox="1">
            <a:spLocks noChangeArrowheads="1"/>
          </p:cNvSpPr>
          <p:nvPr/>
        </p:nvSpPr>
        <p:spPr bwMode="auto">
          <a:xfrm>
            <a:off x="960438" y="3213100"/>
            <a:ext cx="7345362" cy="695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110000"/>
              </a:lnSpc>
              <a:spcBef>
                <a:spcPct val="50000"/>
              </a:spcBef>
            </a:pPr>
            <a:r>
              <a:rPr lang="es-ES_tradnl" sz="1800" b="1">
                <a:solidFill>
                  <a:srgbClr val="158C38"/>
                </a:solidFill>
                <a:latin typeface="Arial" charset="0"/>
              </a:rPr>
              <a:t>2 </a:t>
            </a:r>
            <a:r>
              <a:rPr lang="es-ES_tradnl" sz="1800">
                <a:solidFill>
                  <a:srgbClr val="000000"/>
                </a:solidFill>
                <a:latin typeface="Arial" charset="0"/>
              </a:rPr>
              <a:t>Elabora una tabla que resuma las principales características de los cinco reinos.</a:t>
            </a:r>
            <a:endParaRPr lang="es-ES_tradnl" sz="1800">
              <a:solidFill>
                <a:srgbClr val="000000"/>
              </a:solidFill>
              <a:latin typeface="Verdana" pitchFamily="34" charset="0"/>
            </a:endParaRPr>
          </a:p>
        </p:txBody>
      </p:sp>
      <p:sp>
        <p:nvSpPr>
          <p:cNvPr id="29705" name="Text Box 9"/>
          <p:cNvSpPr txBox="1">
            <a:spLocks noChangeArrowheads="1"/>
          </p:cNvSpPr>
          <p:nvPr/>
        </p:nvSpPr>
        <p:spPr bwMode="auto">
          <a:xfrm>
            <a:off x="6877050" y="5746750"/>
            <a:ext cx="93662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sz="1200" b="1">
                <a:solidFill>
                  <a:schemeClr val="accent2"/>
                </a:solidFill>
                <a:latin typeface="Arial" charset="0"/>
              </a:rPr>
              <a:t>Empezar</a:t>
            </a:r>
            <a:endParaRPr lang="es-ES_tradnl" sz="1200" b="1">
              <a:latin typeface="Verdana" pitchFamily="34" charset="0"/>
            </a:endParaRPr>
          </a:p>
        </p:txBody>
      </p:sp>
      <p:sp>
        <p:nvSpPr>
          <p:cNvPr id="29706" name="AutoShape 10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6950075" y="4954588"/>
            <a:ext cx="792163" cy="719137"/>
          </a:xfrm>
          <a:prstGeom prst="actionButtonBackPrevious">
            <a:avLst/>
          </a:prstGeom>
          <a:solidFill>
            <a:srgbClr val="00CC00"/>
          </a:solidFill>
          <a:ln w="9525">
            <a:solidFill>
              <a:srgbClr val="0082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29707" name="Text Box 11"/>
          <p:cNvSpPr txBox="1">
            <a:spLocks noChangeArrowheads="1"/>
          </p:cNvSpPr>
          <p:nvPr/>
        </p:nvSpPr>
        <p:spPr bwMode="auto">
          <a:xfrm>
            <a:off x="755650" y="5303838"/>
            <a:ext cx="604996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s-ES_tradnl" sz="1800">
                <a:latin typeface="Arial" charset="0"/>
              </a:rPr>
              <a:t>• Para </a:t>
            </a:r>
            <a:r>
              <a:rPr lang="es-ES_tradnl" sz="1800" b="1">
                <a:latin typeface="Arial" charset="0"/>
              </a:rPr>
              <a:t>volver a ver</a:t>
            </a:r>
            <a:r>
              <a:rPr lang="es-ES_tradnl" sz="1800">
                <a:latin typeface="Arial" charset="0"/>
              </a:rPr>
              <a:t> esta presentación. </a:t>
            </a:r>
            <a:r>
              <a:rPr lang="es-ES_tradnl" sz="1800" b="1">
                <a:latin typeface="Arial" charset="0"/>
              </a:rPr>
              <a:t>PULSE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74" name="Text Box 70"/>
          <p:cNvSpPr txBox="1">
            <a:spLocks noChangeArrowheads="1"/>
          </p:cNvSpPr>
          <p:nvPr/>
        </p:nvSpPr>
        <p:spPr bwMode="auto">
          <a:xfrm>
            <a:off x="666750" y="2057400"/>
            <a:ext cx="7810500" cy="1830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sz="2000" b="1">
                <a:solidFill>
                  <a:srgbClr val="008200"/>
                </a:solidFill>
                <a:latin typeface="Arial" charset="0"/>
              </a:rPr>
              <a:t>El reino es el taxón más amplio de la clasificación de los seres vivos. </a:t>
            </a:r>
          </a:p>
          <a:p>
            <a:pPr>
              <a:spcBef>
                <a:spcPct val="50000"/>
              </a:spcBef>
            </a:pPr>
            <a:r>
              <a:rPr lang="es-ES_tradnl" sz="2000" b="1">
                <a:solidFill>
                  <a:srgbClr val="008200"/>
                </a:solidFill>
                <a:latin typeface="Arial" charset="0"/>
              </a:rPr>
              <a:t>En la actualidad, los seres vivos se clasifican en cinco reinos: moneras, protoctistas, hongos, plantas y animales.</a:t>
            </a:r>
            <a:r>
              <a:rPr lang="es-ES_tradnl" sz="1600" b="1">
                <a:solidFill>
                  <a:srgbClr val="008200"/>
                </a:solidFill>
                <a:latin typeface="Arial" charset="0"/>
              </a:rPr>
              <a:t> </a:t>
            </a:r>
          </a:p>
          <a:p>
            <a:pPr>
              <a:spcBef>
                <a:spcPct val="50000"/>
              </a:spcBef>
            </a:pPr>
            <a:endParaRPr lang="es-ES_tradnl" sz="1600" b="1">
              <a:solidFill>
                <a:srgbClr val="008200"/>
              </a:solidFill>
              <a:latin typeface="Arial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Line 2"/>
          <p:cNvSpPr>
            <a:spLocks noChangeShapeType="1"/>
          </p:cNvSpPr>
          <p:nvPr/>
        </p:nvSpPr>
        <p:spPr bwMode="auto">
          <a:xfrm>
            <a:off x="4572000" y="1295400"/>
            <a:ext cx="0" cy="4841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46083" name="Text Box 3"/>
          <p:cNvSpPr txBox="1">
            <a:spLocks noChangeArrowheads="1"/>
          </p:cNvSpPr>
          <p:nvPr/>
        </p:nvSpPr>
        <p:spPr bwMode="auto">
          <a:xfrm>
            <a:off x="4076700" y="1414463"/>
            <a:ext cx="990600" cy="244475"/>
          </a:xfrm>
          <a:prstGeom prst="rect">
            <a:avLst/>
          </a:prstGeom>
          <a:solidFill>
            <a:schemeClr val="bg1"/>
          </a:solidFill>
          <a:ln w="1587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_tradnl" sz="1000">
                <a:solidFill>
                  <a:srgbClr val="000000"/>
                </a:solidFill>
                <a:latin typeface="Verdana" pitchFamily="34" charset="0"/>
              </a:rPr>
              <a:t>pueden ser</a:t>
            </a:r>
            <a:endParaRPr lang="es-ES_tradnl" sz="1000">
              <a:solidFill>
                <a:srgbClr val="0B0599"/>
              </a:solidFill>
              <a:latin typeface="Verdana" pitchFamily="34" charset="0"/>
            </a:endParaRPr>
          </a:p>
        </p:txBody>
      </p:sp>
      <p:sp>
        <p:nvSpPr>
          <p:cNvPr id="46084" name="Text Box 4"/>
          <p:cNvSpPr txBox="1">
            <a:spLocks noChangeArrowheads="1"/>
          </p:cNvSpPr>
          <p:nvPr/>
        </p:nvSpPr>
        <p:spPr bwMode="auto">
          <a:xfrm>
            <a:off x="3776663" y="914400"/>
            <a:ext cx="1590675" cy="274638"/>
          </a:xfrm>
          <a:prstGeom prst="rect">
            <a:avLst/>
          </a:prstGeom>
          <a:solidFill>
            <a:schemeClr val="folHlink">
              <a:alpha val="50999"/>
            </a:schemeClr>
          </a:solidFill>
          <a:ln w="1587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_tradnl" sz="1200" b="1">
                <a:latin typeface="Arial" charset="0"/>
              </a:rPr>
              <a:t>Los seres vivos</a:t>
            </a:r>
            <a:endParaRPr lang="es-ES_tradnl" sz="1400">
              <a:solidFill>
                <a:srgbClr val="0B0599"/>
              </a:solidFill>
              <a:latin typeface="Arial" charset="0"/>
            </a:endParaRPr>
          </a:p>
        </p:txBody>
      </p:sp>
      <p:grpSp>
        <p:nvGrpSpPr>
          <p:cNvPr id="46131" name="Group 51"/>
          <p:cNvGrpSpPr>
            <a:grpSpLocks/>
          </p:cNvGrpSpPr>
          <p:nvPr/>
        </p:nvGrpSpPr>
        <p:grpSpPr bwMode="auto">
          <a:xfrm>
            <a:off x="381000" y="2230438"/>
            <a:ext cx="1447800" cy="3286125"/>
            <a:chOff x="240" y="1405"/>
            <a:chExt cx="912" cy="2070"/>
          </a:xfrm>
        </p:grpSpPr>
        <p:sp>
          <p:nvSpPr>
            <p:cNvPr id="46086" name="Line 6"/>
            <p:cNvSpPr>
              <a:spLocks noChangeShapeType="1"/>
            </p:cNvSpPr>
            <p:nvPr/>
          </p:nvSpPr>
          <p:spPr bwMode="auto">
            <a:xfrm>
              <a:off x="703" y="1405"/>
              <a:ext cx="5" cy="41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pic>
          <p:nvPicPr>
            <p:cNvPr id="46087" name="Picture 7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43" y="2083"/>
              <a:ext cx="909" cy="664"/>
            </a:xfrm>
            <a:prstGeom prst="rect">
              <a:avLst/>
            </a:prstGeom>
            <a:noFill/>
          </p:spPr>
        </p:pic>
        <p:pic>
          <p:nvPicPr>
            <p:cNvPr id="46088" name="Picture 8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40" y="2803"/>
              <a:ext cx="907" cy="672"/>
            </a:xfrm>
            <a:prstGeom prst="rect">
              <a:avLst/>
            </a:prstGeom>
            <a:noFill/>
          </p:spPr>
        </p:pic>
        <p:sp>
          <p:nvSpPr>
            <p:cNvPr id="46089" name="Text Box 9"/>
            <p:cNvSpPr txBox="1">
              <a:spLocks noChangeArrowheads="1"/>
            </p:cNvSpPr>
            <p:nvPr/>
          </p:nvSpPr>
          <p:spPr bwMode="auto">
            <a:xfrm>
              <a:off x="249" y="1813"/>
              <a:ext cx="903" cy="294"/>
            </a:xfrm>
            <a:prstGeom prst="rect">
              <a:avLst/>
            </a:prstGeom>
            <a:solidFill>
              <a:srgbClr val="FFCC99"/>
            </a:solidFill>
            <a:ln w="9525">
              <a:solidFill>
                <a:srgbClr val="FF6600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s-ES_tradnl" sz="1200" b="1">
                  <a:latin typeface="Arial" charset="0"/>
                </a:rPr>
                <a:t>REINO MONERAS</a:t>
              </a:r>
              <a:endParaRPr lang="es-ES_tradnl">
                <a:latin typeface="Arial" charset="0"/>
              </a:endParaRPr>
            </a:p>
          </p:txBody>
        </p:sp>
      </p:grpSp>
      <p:grpSp>
        <p:nvGrpSpPr>
          <p:cNvPr id="46090" name="Group 10"/>
          <p:cNvGrpSpPr>
            <a:grpSpLocks/>
          </p:cNvGrpSpPr>
          <p:nvPr/>
        </p:nvGrpSpPr>
        <p:grpSpPr bwMode="auto">
          <a:xfrm>
            <a:off x="4572000" y="1784350"/>
            <a:ext cx="4032250" cy="442913"/>
            <a:chOff x="2880" y="1153"/>
            <a:chExt cx="2540" cy="279"/>
          </a:xfrm>
        </p:grpSpPr>
        <p:sp>
          <p:nvSpPr>
            <p:cNvPr id="46091" name="Line 11"/>
            <p:cNvSpPr>
              <a:spLocks noChangeShapeType="1"/>
            </p:cNvSpPr>
            <p:nvPr/>
          </p:nvSpPr>
          <p:spPr bwMode="auto">
            <a:xfrm flipV="1">
              <a:off x="2880" y="1153"/>
              <a:ext cx="2177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46092" name="Line 12"/>
            <p:cNvSpPr>
              <a:spLocks noChangeShapeType="1"/>
            </p:cNvSpPr>
            <p:nvPr/>
          </p:nvSpPr>
          <p:spPr bwMode="auto">
            <a:xfrm>
              <a:off x="5057" y="1156"/>
              <a:ext cx="0" cy="27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46093" name="Text Box 13"/>
            <p:cNvSpPr txBox="1">
              <a:spLocks noChangeArrowheads="1"/>
            </p:cNvSpPr>
            <p:nvPr/>
          </p:nvSpPr>
          <p:spPr bwMode="auto">
            <a:xfrm>
              <a:off x="4694" y="1253"/>
              <a:ext cx="726" cy="179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s-ES_tradnl" sz="1200" b="1">
                  <a:latin typeface="Arial" charset="0"/>
                </a:rPr>
                <a:t>Eucariotas</a:t>
              </a:r>
              <a:endParaRPr lang="es-ES_tradnl">
                <a:latin typeface="Arial" charset="0"/>
              </a:endParaRPr>
            </a:p>
          </p:txBody>
        </p:sp>
      </p:grpSp>
      <p:sp>
        <p:nvSpPr>
          <p:cNvPr id="46094" name="Line 14"/>
          <p:cNvSpPr>
            <a:spLocks noChangeShapeType="1"/>
          </p:cNvSpPr>
          <p:nvPr/>
        </p:nvSpPr>
        <p:spPr bwMode="auto">
          <a:xfrm flipV="1">
            <a:off x="1116013" y="1784350"/>
            <a:ext cx="345598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46095" name="Text Box 15"/>
          <p:cNvSpPr txBox="1">
            <a:spLocks noChangeArrowheads="1"/>
          </p:cNvSpPr>
          <p:nvPr/>
        </p:nvSpPr>
        <p:spPr bwMode="auto">
          <a:xfrm>
            <a:off x="506413" y="1946275"/>
            <a:ext cx="1223962" cy="284163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_tradnl" sz="1200" b="1">
                <a:latin typeface="Arial" charset="0"/>
              </a:rPr>
              <a:t>Procariotas</a:t>
            </a:r>
            <a:endParaRPr lang="es-ES_tradnl">
              <a:latin typeface="Arial" charset="0"/>
            </a:endParaRPr>
          </a:p>
        </p:txBody>
      </p:sp>
      <p:sp>
        <p:nvSpPr>
          <p:cNvPr id="46096" name="Line 16"/>
          <p:cNvSpPr>
            <a:spLocks noChangeShapeType="1"/>
          </p:cNvSpPr>
          <p:nvPr/>
        </p:nvSpPr>
        <p:spPr bwMode="auto">
          <a:xfrm>
            <a:off x="1116013" y="1785938"/>
            <a:ext cx="0" cy="1571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grpSp>
        <p:nvGrpSpPr>
          <p:cNvPr id="46097" name="Group 17"/>
          <p:cNvGrpSpPr>
            <a:grpSpLocks/>
          </p:cNvGrpSpPr>
          <p:nvPr/>
        </p:nvGrpSpPr>
        <p:grpSpPr bwMode="auto">
          <a:xfrm>
            <a:off x="2209800" y="2239963"/>
            <a:ext cx="5818188" cy="3276600"/>
            <a:chOff x="1392" y="1440"/>
            <a:chExt cx="3665" cy="2064"/>
          </a:xfrm>
        </p:grpSpPr>
        <p:sp>
          <p:nvSpPr>
            <p:cNvPr id="46098" name="Line 18"/>
            <p:cNvSpPr>
              <a:spLocks noChangeShapeType="1"/>
            </p:cNvSpPr>
            <p:nvPr/>
          </p:nvSpPr>
          <p:spPr bwMode="auto">
            <a:xfrm>
              <a:off x="1882" y="1706"/>
              <a:ext cx="3175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46099" name="Line 19"/>
            <p:cNvSpPr>
              <a:spLocks noChangeShapeType="1"/>
            </p:cNvSpPr>
            <p:nvPr/>
          </p:nvSpPr>
          <p:spPr bwMode="auto">
            <a:xfrm>
              <a:off x="5052" y="1440"/>
              <a:ext cx="0" cy="27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grpSp>
          <p:nvGrpSpPr>
            <p:cNvPr id="46100" name="Group 20"/>
            <p:cNvGrpSpPr>
              <a:grpSpLocks/>
            </p:cNvGrpSpPr>
            <p:nvPr/>
          </p:nvGrpSpPr>
          <p:grpSpPr bwMode="auto">
            <a:xfrm>
              <a:off x="1392" y="1706"/>
              <a:ext cx="1008" cy="1798"/>
              <a:chOff x="1392" y="1706"/>
              <a:chExt cx="1008" cy="1798"/>
            </a:xfrm>
          </p:grpSpPr>
          <p:sp>
            <p:nvSpPr>
              <p:cNvPr id="46101" name="Line 21"/>
              <p:cNvSpPr>
                <a:spLocks noChangeShapeType="1"/>
              </p:cNvSpPr>
              <p:nvPr/>
            </p:nvSpPr>
            <p:spPr bwMode="auto">
              <a:xfrm>
                <a:off x="1880" y="1706"/>
                <a:ext cx="0" cy="24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pic>
            <p:nvPicPr>
              <p:cNvPr id="46102" name="Picture 22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1392" y="2112"/>
                <a:ext cx="1008" cy="670"/>
              </a:xfrm>
              <a:prstGeom prst="rect">
                <a:avLst/>
              </a:prstGeom>
              <a:noFill/>
            </p:spPr>
          </p:pic>
          <p:pic>
            <p:nvPicPr>
              <p:cNvPr id="46103" name="Picture 23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1392" y="2835"/>
                <a:ext cx="994" cy="669"/>
              </a:xfrm>
              <a:prstGeom prst="rect">
                <a:avLst/>
              </a:prstGeom>
              <a:noFill/>
            </p:spPr>
          </p:pic>
          <p:sp>
            <p:nvSpPr>
              <p:cNvPr id="46104" name="Text Box 24"/>
              <p:cNvSpPr txBox="1">
                <a:spLocks noChangeArrowheads="1"/>
              </p:cNvSpPr>
              <p:nvPr/>
            </p:nvSpPr>
            <p:spPr bwMode="auto">
              <a:xfrm>
                <a:off x="1392" y="1842"/>
                <a:ext cx="1008" cy="294"/>
              </a:xfrm>
              <a:prstGeom prst="rect">
                <a:avLst/>
              </a:prstGeom>
              <a:solidFill>
                <a:srgbClr val="FFCC99"/>
              </a:solidFill>
              <a:ln w="9525">
                <a:solidFill>
                  <a:srgbClr val="FF6600"/>
                </a:solidFill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s-ES_tradnl" sz="1200" b="1">
                    <a:latin typeface="Arial" charset="0"/>
                  </a:rPr>
                  <a:t>REINO PROTOCTISTAS</a:t>
                </a:r>
                <a:endParaRPr lang="es-ES_tradnl">
                  <a:latin typeface="Arial" charset="0"/>
                </a:endParaRPr>
              </a:p>
            </p:txBody>
          </p:sp>
        </p:grpSp>
      </p:grpSp>
      <p:grpSp>
        <p:nvGrpSpPr>
          <p:cNvPr id="46105" name="Group 25"/>
          <p:cNvGrpSpPr>
            <a:grpSpLocks/>
          </p:cNvGrpSpPr>
          <p:nvPr/>
        </p:nvGrpSpPr>
        <p:grpSpPr bwMode="auto">
          <a:xfrm>
            <a:off x="4038600" y="2662238"/>
            <a:ext cx="1371600" cy="2854325"/>
            <a:chOff x="2544" y="1706"/>
            <a:chExt cx="864" cy="1798"/>
          </a:xfrm>
        </p:grpSpPr>
        <p:sp>
          <p:nvSpPr>
            <p:cNvPr id="46106" name="Line 26"/>
            <p:cNvSpPr>
              <a:spLocks noChangeShapeType="1"/>
            </p:cNvSpPr>
            <p:nvPr/>
          </p:nvSpPr>
          <p:spPr bwMode="auto">
            <a:xfrm>
              <a:off x="2976" y="1706"/>
              <a:ext cx="0" cy="24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pic>
          <p:nvPicPr>
            <p:cNvPr id="46107" name="Picture 27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2553" y="2832"/>
              <a:ext cx="846" cy="672"/>
            </a:xfrm>
            <a:prstGeom prst="rect">
              <a:avLst/>
            </a:prstGeom>
            <a:noFill/>
          </p:spPr>
        </p:pic>
        <p:pic>
          <p:nvPicPr>
            <p:cNvPr id="46108" name="Picture 28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2544" y="2112"/>
              <a:ext cx="864" cy="678"/>
            </a:xfrm>
            <a:prstGeom prst="rect">
              <a:avLst/>
            </a:prstGeom>
            <a:noFill/>
          </p:spPr>
        </p:pic>
        <p:sp>
          <p:nvSpPr>
            <p:cNvPr id="46109" name="Text Box 29"/>
            <p:cNvSpPr txBox="1">
              <a:spLocks noChangeArrowheads="1"/>
            </p:cNvSpPr>
            <p:nvPr/>
          </p:nvSpPr>
          <p:spPr bwMode="auto">
            <a:xfrm>
              <a:off x="2544" y="1842"/>
              <a:ext cx="864" cy="294"/>
            </a:xfrm>
            <a:prstGeom prst="rect">
              <a:avLst/>
            </a:prstGeom>
            <a:solidFill>
              <a:srgbClr val="FFCC99"/>
            </a:solidFill>
            <a:ln w="9525">
              <a:solidFill>
                <a:srgbClr val="FF6600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s-ES_tradnl" sz="1200" b="1">
                  <a:latin typeface="Arial" charset="0"/>
                </a:rPr>
                <a:t>REINO HONGOS</a:t>
              </a:r>
              <a:endParaRPr lang="es-ES_tradnl">
                <a:latin typeface="Arial" charset="0"/>
              </a:endParaRPr>
            </a:p>
          </p:txBody>
        </p:sp>
      </p:grpSp>
      <p:grpSp>
        <p:nvGrpSpPr>
          <p:cNvPr id="46110" name="Group 30"/>
          <p:cNvGrpSpPr>
            <a:grpSpLocks/>
          </p:cNvGrpSpPr>
          <p:nvPr/>
        </p:nvGrpSpPr>
        <p:grpSpPr bwMode="auto">
          <a:xfrm>
            <a:off x="5719763" y="2662238"/>
            <a:ext cx="1447800" cy="2854325"/>
            <a:chOff x="3603" y="1706"/>
            <a:chExt cx="912" cy="1798"/>
          </a:xfrm>
        </p:grpSpPr>
        <p:sp>
          <p:nvSpPr>
            <p:cNvPr id="46111" name="Line 31"/>
            <p:cNvSpPr>
              <a:spLocks noChangeShapeType="1"/>
            </p:cNvSpPr>
            <p:nvPr/>
          </p:nvSpPr>
          <p:spPr bwMode="auto">
            <a:xfrm>
              <a:off x="4059" y="1706"/>
              <a:ext cx="0" cy="1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pic>
          <p:nvPicPr>
            <p:cNvPr id="46112" name="Picture 32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3603" y="2112"/>
              <a:ext cx="912" cy="680"/>
            </a:xfrm>
            <a:prstGeom prst="rect">
              <a:avLst/>
            </a:prstGeom>
            <a:noFill/>
          </p:spPr>
        </p:pic>
        <p:pic>
          <p:nvPicPr>
            <p:cNvPr id="46113" name="Picture 33"/>
            <p:cNvPicPr>
              <a:picLocks noChangeAspect="1" noChangeArrowheads="1"/>
            </p:cNvPicPr>
            <p:nvPr/>
          </p:nvPicPr>
          <p:blipFill>
            <a:blip r:embed="rId9" cstate="print"/>
            <a:srcRect/>
            <a:stretch>
              <a:fillRect/>
            </a:stretch>
          </p:blipFill>
          <p:spPr bwMode="auto">
            <a:xfrm>
              <a:off x="3605" y="2832"/>
              <a:ext cx="909" cy="672"/>
            </a:xfrm>
            <a:prstGeom prst="rect">
              <a:avLst/>
            </a:prstGeom>
            <a:noFill/>
          </p:spPr>
        </p:pic>
        <p:sp>
          <p:nvSpPr>
            <p:cNvPr id="46114" name="Text Box 34"/>
            <p:cNvSpPr txBox="1">
              <a:spLocks noChangeArrowheads="1"/>
            </p:cNvSpPr>
            <p:nvPr/>
          </p:nvSpPr>
          <p:spPr bwMode="auto">
            <a:xfrm>
              <a:off x="3603" y="1842"/>
              <a:ext cx="912" cy="294"/>
            </a:xfrm>
            <a:prstGeom prst="rect">
              <a:avLst/>
            </a:prstGeom>
            <a:solidFill>
              <a:srgbClr val="FFCC99"/>
            </a:solidFill>
            <a:ln w="9525">
              <a:solidFill>
                <a:srgbClr val="FF6600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s-ES_tradnl" sz="1200" b="1">
                  <a:latin typeface="Arial" charset="0"/>
                </a:rPr>
                <a:t>REINO   PLANTAS</a:t>
              </a:r>
              <a:endParaRPr lang="es-ES_tradnl">
                <a:latin typeface="Arial" charset="0"/>
              </a:endParaRPr>
            </a:p>
          </p:txBody>
        </p:sp>
      </p:grpSp>
      <p:grpSp>
        <p:nvGrpSpPr>
          <p:cNvPr id="46115" name="Group 35"/>
          <p:cNvGrpSpPr>
            <a:grpSpLocks/>
          </p:cNvGrpSpPr>
          <p:nvPr/>
        </p:nvGrpSpPr>
        <p:grpSpPr bwMode="auto">
          <a:xfrm>
            <a:off x="7315200" y="2662238"/>
            <a:ext cx="1447800" cy="2857500"/>
            <a:chOff x="4608" y="1706"/>
            <a:chExt cx="912" cy="1800"/>
          </a:xfrm>
        </p:grpSpPr>
        <p:sp>
          <p:nvSpPr>
            <p:cNvPr id="46116" name="Line 36"/>
            <p:cNvSpPr>
              <a:spLocks noChangeShapeType="1"/>
            </p:cNvSpPr>
            <p:nvPr/>
          </p:nvSpPr>
          <p:spPr bwMode="auto">
            <a:xfrm>
              <a:off x="5052" y="1706"/>
              <a:ext cx="0" cy="24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pic>
          <p:nvPicPr>
            <p:cNvPr id="46117" name="Picture 37"/>
            <p:cNvPicPr>
              <a:picLocks noChangeAspect="1" noChangeArrowheads="1"/>
            </p:cNvPicPr>
            <p:nvPr/>
          </p:nvPicPr>
          <p:blipFill>
            <a:blip r:embed="rId10" cstate="print"/>
            <a:srcRect/>
            <a:stretch>
              <a:fillRect/>
            </a:stretch>
          </p:blipFill>
          <p:spPr bwMode="auto">
            <a:xfrm>
              <a:off x="4608" y="2832"/>
              <a:ext cx="912" cy="674"/>
            </a:xfrm>
            <a:prstGeom prst="rect">
              <a:avLst/>
            </a:prstGeom>
            <a:noFill/>
          </p:spPr>
        </p:pic>
        <p:pic>
          <p:nvPicPr>
            <p:cNvPr id="46118" name="Picture 38"/>
            <p:cNvPicPr>
              <a:picLocks noChangeAspect="1" noChangeArrowheads="1"/>
            </p:cNvPicPr>
            <p:nvPr/>
          </p:nvPicPr>
          <p:blipFill>
            <a:blip r:embed="rId11" cstate="print"/>
            <a:srcRect/>
            <a:stretch>
              <a:fillRect/>
            </a:stretch>
          </p:blipFill>
          <p:spPr bwMode="auto">
            <a:xfrm>
              <a:off x="4612" y="2112"/>
              <a:ext cx="903" cy="680"/>
            </a:xfrm>
            <a:prstGeom prst="rect">
              <a:avLst/>
            </a:prstGeom>
            <a:noFill/>
          </p:spPr>
        </p:pic>
        <p:sp>
          <p:nvSpPr>
            <p:cNvPr id="46119" name="Text Box 39"/>
            <p:cNvSpPr txBox="1">
              <a:spLocks noChangeArrowheads="1"/>
            </p:cNvSpPr>
            <p:nvPr/>
          </p:nvSpPr>
          <p:spPr bwMode="auto">
            <a:xfrm>
              <a:off x="4608" y="1842"/>
              <a:ext cx="912" cy="294"/>
            </a:xfrm>
            <a:prstGeom prst="rect">
              <a:avLst/>
            </a:prstGeom>
            <a:solidFill>
              <a:srgbClr val="FFCC99"/>
            </a:solidFill>
            <a:ln w="9525">
              <a:solidFill>
                <a:srgbClr val="FF6600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s-ES_tradnl" sz="1200" b="1">
                  <a:latin typeface="Arial" charset="0"/>
                </a:rPr>
                <a:t>REINO ANIMALES</a:t>
              </a:r>
              <a:endParaRPr lang="es-ES_tradnl">
                <a:latin typeface="Arial" charset="0"/>
              </a:endParaRPr>
            </a:p>
          </p:txBody>
        </p:sp>
      </p:grpSp>
      <p:sp>
        <p:nvSpPr>
          <p:cNvPr id="46124" name="AutoShape 44">
            <a:hlinkClick r:id="rId1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993775" y="5562600"/>
            <a:ext cx="304800" cy="304800"/>
          </a:xfrm>
          <a:prstGeom prst="actionButtonForwardNext">
            <a:avLst/>
          </a:prstGeom>
          <a:solidFill>
            <a:srgbClr val="008200"/>
          </a:solidFill>
          <a:ln w="9525">
            <a:solidFill>
              <a:srgbClr val="00CC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s-ES"/>
          </a:p>
        </p:txBody>
      </p:sp>
      <p:sp>
        <p:nvSpPr>
          <p:cNvPr id="46125" name="AutoShape 45">
            <a:hlinkClick r:id="rId1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2928938" y="5562600"/>
            <a:ext cx="304800" cy="304800"/>
          </a:xfrm>
          <a:prstGeom prst="actionButtonForwardNext">
            <a:avLst/>
          </a:prstGeom>
          <a:solidFill>
            <a:srgbClr val="008200"/>
          </a:solidFill>
          <a:ln w="9525">
            <a:solidFill>
              <a:srgbClr val="00CC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s-ES"/>
          </a:p>
        </p:txBody>
      </p:sp>
      <p:sp>
        <p:nvSpPr>
          <p:cNvPr id="46126" name="AutoShape 46">
            <a:hlinkClick r:id="rId1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4605338" y="5562600"/>
            <a:ext cx="304800" cy="306388"/>
          </a:xfrm>
          <a:prstGeom prst="actionButtonForwardNext">
            <a:avLst/>
          </a:prstGeom>
          <a:solidFill>
            <a:srgbClr val="008200"/>
          </a:solidFill>
          <a:ln w="9525">
            <a:solidFill>
              <a:srgbClr val="00CC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s-ES"/>
          </a:p>
        </p:txBody>
      </p:sp>
      <p:sp>
        <p:nvSpPr>
          <p:cNvPr id="46127" name="AutoShape 47">
            <a:hlinkClick r:id="rId1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6324600" y="5562600"/>
            <a:ext cx="304800" cy="304800"/>
          </a:xfrm>
          <a:prstGeom prst="actionButtonForwardNext">
            <a:avLst/>
          </a:prstGeom>
          <a:solidFill>
            <a:srgbClr val="008200"/>
          </a:solidFill>
          <a:ln w="9525">
            <a:solidFill>
              <a:srgbClr val="00CC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s-ES"/>
          </a:p>
        </p:txBody>
      </p:sp>
      <p:sp>
        <p:nvSpPr>
          <p:cNvPr id="46128" name="AutoShape 48">
            <a:hlinkClick r:id="rId16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886700" y="5562600"/>
            <a:ext cx="306388" cy="304800"/>
          </a:xfrm>
          <a:prstGeom prst="actionButtonForwardNext">
            <a:avLst/>
          </a:prstGeom>
          <a:solidFill>
            <a:srgbClr val="008200"/>
          </a:solidFill>
          <a:ln w="9525">
            <a:solidFill>
              <a:srgbClr val="00CC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s-ES"/>
          </a:p>
        </p:txBody>
      </p:sp>
      <p:sp>
        <p:nvSpPr>
          <p:cNvPr id="46129" name="Text Box 49"/>
          <p:cNvSpPr txBox="1">
            <a:spLocks noChangeArrowheads="1"/>
          </p:cNvSpPr>
          <p:nvPr/>
        </p:nvSpPr>
        <p:spPr bwMode="auto">
          <a:xfrm>
            <a:off x="2286000" y="6019800"/>
            <a:ext cx="48768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_tradnl" sz="1200" b="1">
                <a:solidFill>
                  <a:srgbClr val="008200"/>
                </a:solidFill>
                <a:latin typeface="Arial" charset="0"/>
              </a:rPr>
              <a:t>Pulsa los botones verdes para saber más de cada reino</a:t>
            </a:r>
            <a:endParaRPr lang="es-ES_tradnl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6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6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460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46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46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46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46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46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46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46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000"/>
                            </p:stCondLst>
                            <p:childTnLst>
                              <p:par>
                                <p:cTn id="4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461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461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124" grpId="0" animBg="1" autoUpdateAnimBg="0"/>
      <p:bldP spid="46125" grpId="0" animBg="1" autoUpdateAnimBg="0"/>
      <p:bldP spid="46126" grpId="0" animBg="1" autoUpdateAnimBg="0"/>
      <p:bldP spid="46127" grpId="0" animBg="1" autoUpdateAnimBg="0"/>
      <p:bldP spid="46128" grpId="0" animBg="1" autoUpdateAnimBg="0"/>
      <p:bldP spid="46129" grpId="0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2"/>
          <p:cNvSpPr txBox="1">
            <a:spLocks noChangeArrowheads="1"/>
          </p:cNvSpPr>
          <p:nvPr/>
        </p:nvSpPr>
        <p:spPr bwMode="auto">
          <a:xfrm>
            <a:off x="539750" y="1844675"/>
            <a:ext cx="7467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s-ES_tradnl" sz="1800">
                <a:latin typeface="Arial" charset="0"/>
              </a:rPr>
              <a:t>• Son todos </a:t>
            </a:r>
            <a:r>
              <a:rPr lang="es-ES_tradnl" sz="1800" b="1">
                <a:latin typeface="Arial" charset="0"/>
              </a:rPr>
              <a:t>unicelulares</a:t>
            </a:r>
            <a:r>
              <a:rPr lang="es-ES_tradnl" sz="1800">
                <a:latin typeface="Arial" charset="0"/>
              </a:rPr>
              <a:t> y, a veces, forman </a:t>
            </a:r>
            <a:r>
              <a:rPr lang="es-ES_tradnl" sz="1800" b="1">
                <a:latin typeface="Arial" charset="0"/>
              </a:rPr>
              <a:t>colonias.</a:t>
            </a:r>
            <a:endParaRPr lang="es-ES_tradnl">
              <a:latin typeface="Arial" charset="0"/>
            </a:endParaRPr>
          </a:p>
        </p:txBody>
      </p:sp>
      <p:sp>
        <p:nvSpPr>
          <p:cNvPr id="12291" name="Text Box 3"/>
          <p:cNvSpPr txBox="1">
            <a:spLocks noChangeArrowheads="1"/>
          </p:cNvSpPr>
          <p:nvPr/>
        </p:nvSpPr>
        <p:spPr bwMode="auto">
          <a:xfrm>
            <a:off x="3365500" y="765175"/>
            <a:ext cx="241141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sz="1800" b="1">
                <a:solidFill>
                  <a:srgbClr val="008D0A"/>
                </a:solidFill>
                <a:latin typeface="Arial" charset="0"/>
              </a:rPr>
              <a:t>REINO MONERAS</a:t>
            </a:r>
            <a:endParaRPr lang="es-ES_tradnl">
              <a:latin typeface="Arial" charset="0"/>
            </a:endParaRPr>
          </a:p>
        </p:txBody>
      </p:sp>
      <p:sp>
        <p:nvSpPr>
          <p:cNvPr id="12294" name="Text Box 6"/>
          <p:cNvSpPr txBox="1">
            <a:spLocks noChangeArrowheads="1"/>
          </p:cNvSpPr>
          <p:nvPr/>
        </p:nvSpPr>
        <p:spPr bwMode="auto">
          <a:xfrm>
            <a:off x="539750" y="1412875"/>
            <a:ext cx="86042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s-ES_tradnl" sz="1800">
                <a:latin typeface="Arial" charset="0"/>
              </a:rPr>
              <a:t>• Agrupa organismos cuyas células tienen organización </a:t>
            </a:r>
            <a:r>
              <a:rPr lang="es-ES_tradnl" sz="1800" b="1">
                <a:latin typeface="Arial" charset="0"/>
              </a:rPr>
              <a:t>procariota. </a:t>
            </a:r>
            <a:endParaRPr lang="es-ES_tradnl" b="1">
              <a:latin typeface="Arial" charset="0"/>
            </a:endParaRPr>
          </a:p>
        </p:txBody>
      </p:sp>
      <p:grpSp>
        <p:nvGrpSpPr>
          <p:cNvPr id="12305" name="Group 17"/>
          <p:cNvGrpSpPr>
            <a:grpSpLocks/>
          </p:cNvGrpSpPr>
          <p:nvPr/>
        </p:nvGrpSpPr>
        <p:grpSpPr bwMode="auto">
          <a:xfrm>
            <a:off x="504825" y="2238375"/>
            <a:ext cx="3868738" cy="3889375"/>
            <a:chOff x="318" y="1410"/>
            <a:chExt cx="2437" cy="2450"/>
          </a:xfrm>
        </p:grpSpPr>
        <p:sp>
          <p:nvSpPr>
            <p:cNvPr id="12293" name="Text Box 5"/>
            <p:cNvSpPr txBox="1">
              <a:spLocks noChangeArrowheads="1"/>
            </p:cNvSpPr>
            <p:nvPr/>
          </p:nvSpPr>
          <p:spPr bwMode="auto">
            <a:xfrm>
              <a:off x="318" y="1410"/>
              <a:ext cx="2117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es-ES_tradnl">
                  <a:latin typeface="Arial" charset="0"/>
                </a:rPr>
                <a:t>• </a:t>
              </a:r>
              <a:r>
                <a:rPr lang="es-ES_tradnl" sz="1800">
                  <a:latin typeface="Arial" charset="0"/>
                </a:rPr>
                <a:t>Algunos ejemplos:</a:t>
              </a:r>
              <a:endParaRPr lang="es-ES_tradnl" sz="1800">
                <a:latin typeface="Verdana" pitchFamily="34" charset="0"/>
              </a:endParaRPr>
            </a:p>
          </p:txBody>
        </p:sp>
        <p:grpSp>
          <p:nvGrpSpPr>
            <p:cNvPr id="12303" name="Group 15"/>
            <p:cNvGrpSpPr>
              <a:grpSpLocks/>
            </p:cNvGrpSpPr>
            <p:nvPr/>
          </p:nvGrpSpPr>
          <p:grpSpPr bwMode="auto">
            <a:xfrm>
              <a:off x="486" y="1872"/>
              <a:ext cx="2269" cy="1988"/>
              <a:chOff x="486" y="1872"/>
              <a:chExt cx="2269" cy="1988"/>
            </a:xfrm>
          </p:grpSpPr>
          <p:pic>
            <p:nvPicPr>
              <p:cNvPr id="12297" name="Picture 9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486" y="1872"/>
                <a:ext cx="2269" cy="1756"/>
              </a:xfrm>
              <a:prstGeom prst="rect">
                <a:avLst/>
              </a:prstGeom>
              <a:noFill/>
            </p:spPr>
          </p:pic>
          <p:sp>
            <p:nvSpPr>
              <p:cNvPr id="12299" name="Text Box 11"/>
              <p:cNvSpPr txBox="1">
                <a:spLocks noChangeArrowheads="1"/>
              </p:cNvSpPr>
              <p:nvPr/>
            </p:nvSpPr>
            <p:spPr bwMode="auto">
              <a:xfrm>
                <a:off x="486" y="3648"/>
                <a:ext cx="2269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r>
                  <a:rPr lang="es-ES_tradnl" sz="1600" b="1">
                    <a:latin typeface="Arial" charset="0"/>
                  </a:rPr>
                  <a:t>Bacterias con forma de bacilo</a:t>
                </a:r>
                <a:endParaRPr lang="es-ES_tradnl" sz="1800">
                  <a:latin typeface="Arial" charset="0"/>
                </a:endParaRPr>
              </a:p>
            </p:txBody>
          </p:sp>
        </p:grpSp>
      </p:grpSp>
      <p:grpSp>
        <p:nvGrpSpPr>
          <p:cNvPr id="12304" name="Group 16"/>
          <p:cNvGrpSpPr>
            <a:grpSpLocks/>
          </p:cNvGrpSpPr>
          <p:nvPr/>
        </p:nvGrpSpPr>
        <p:grpSpPr bwMode="auto">
          <a:xfrm>
            <a:off x="4613275" y="2971800"/>
            <a:ext cx="3921125" cy="3155950"/>
            <a:chOff x="2906" y="1872"/>
            <a:chExt cx="2470" cy="1988"/>
          </a:xfrm>
        </p:grpSpPr>
        <p:pic>
          <p:nvPicPr>
            <p:cNvPr id="12298" name="Picture 10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906" y="1872"/>
              <a:ext cx="2470" cy="1728"/>
            </a:xfrm>
            <a:prstGeom prst="rect">
              <a:avLst/>
            </a:prstGeom>
            <a:noFill/>
          </p:spPr>
        </p:pic>
        <p:sp>
          <p:nvSpPr>
            <p:cNvPr id="12300" name="Text Box 12"/>
            <p:cNvSpPr txBox="1">
              <a:spLocks noChangeArrowheads="1"/>
            </p:cNvSpPr>
            <p:nvPr/>
          </p:nvSpPr>
          <p:spPr bwMode="auto">
            <a:xfrm>
              <a:off x="3007" y="3648"/>
              <a:ext cx="2268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es-ES_tradnl" sz="1600" b="1">
                  <a:latin typeface="Arial" charset="0"/>
                </a:rPr>
                <a:t>Bacterias con forma de coco</a:t>
              </a:r>
              <a:endParaRPr lang="es-ES_tradnl" sz="1800">
                <a:latin typeface="Arial" charset="0"/>
              </a:endParaRPr>
            </a:p>
          </p:txBody>
        </p:sp>
      </p:grpSp>
      <p:sp>
        <p:nvSpPr>
          <p:cNvPr id="12306" name="AutoShape 18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4876800" y="6096000"/>
            <a:ext cx="381000" cy="381000"/>
          </a:xfrm>
          <a:prstGeom prst="actionButtonBackPrevious">
            <a:avLst/>
          </a:prstGeom>
          <a:solidFill>
            <a:srgbClr val="008200"/>
          </a:solidFill>
          <a:ln w="9525">
            <a:solidFill>
              <a:srgbClr val="00CC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12307" name="Text Box 19"/>
          <p:cNvSpPr txBox="1">
            <a:spLocks noChangeArrowheads="1"/>
          </p:cNvSpPr>
          <p:nvPr/>
        </p:nvSpPr>
        <p:spPr bwMode="auto">
          <a:xfrm>
            <a:off x="4114800" y="6172200"/>
            <a:ext cx="8382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_tradnl" sz="1200" b="1">
                <a:solidFill>
                  <a:srgbClr val="008200"/>
                </a:solidFill>
                <a:latin typeface="Arial" charset="0"/>
              </a:rPr>
              <a:t>VOLVER</a:t>
            </a:r>
            <a:endParaRPr lang="es-ES_tradnl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23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23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123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1" dur="500"/>
                                        <p:tgtEl>
                                          <p:spTgt spid="123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306" grpId="0" animBg="1"/>
      <p:bldP spid="12307" grpId="0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Text Box 3"/>
          <p:cNvSpPr txBox="1">
            <a:spLocks noChangeArrowheads="1"/>
          </p:cNvSpPr>
          <p:nvPr/>
        </p:nvSpPr>
        <p:spPr bwMode="auto">
          <a:xfrm>
            <a:off x="395288" y="1752600"/>
            <a:ext cx="8135937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s-ES_tradnl" sz="1800">
                <a:latin typeface="Arial" charset="0"/>
              </a:rPr>
              <a:t>• Pueden ser </a:t>
            </a:r>
            <a:r>
              <a:rPr lang="es-ES_tradnl" sz="1800" b="1">
                <a:latin typeface="Arial" charset="0"/>
              </a:rPr>
              <a:t>unicelulares</a:t>
            </a:r>
            <a:r>
              <a:rPr lang="es-ES_tradnl" sz="1800">
                <a:latin typeface="Arial" charset="0"/>
              </a:rPr>
              <a:t> o </a:t>
            </a:r>
            <a:r>
              <a:rPr lang="es-ES_tradnl" sz="1800" b="1">
                <a:latin typeface="Arial" charset="0"/>
              </a:rPr>
              <a:t>pluricelulares</a:t>
            </a:r>
            <a:r>
              <a:rPr lang="es-ES_tradnl" sz="1800">
                <a:latin typeface="Arial" charset="0"/>
              </a:rPr>
              <a:t> sin verdaderos tejidos.</a:t>
            </a:r>
          </a:p>
        </p:txBody>
      </p:sp>
      <p:sp>
        <p:nvSpPr>
          <p:cNvPr id="13316" name="Text Box 4"/>
          <p:cNvSpPr txBox="1">
            <a:spLocks noChangeArrowheads="1"/>
          </p:cNvSpPr>
          <p:nvPr/>
        </p:nvSpPr>
        <p:spPr bwMode="auto">
          <a:xfrm>
            <a:off x="2987675" y="765175"/>
            <a:ext cx="31686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sz="1800" b="1">
                <a:solidFill>
                  <a:srgbClr val="008D0A"/>
                </a:solidFill>
                <a:latin typeface="Arial" charset="0"/>
              </a:rPr>
              <a:t>REINO PROTOCTISTAS</a:t>
            </a:r>
            <a:endParaRPr lang="es-ES_tradnl">
              <a:latin typeface="Arial" charset="0"/>
            </a:endParaRPr>
          </a:p>
        </p:txBody>
      </p:sp>
      <p:sp>
        <p:nvSpPr>
          <p:cNvPr id="13318" name="Text Box 6"/>
          <p:cNvSpPr txBox="1">
            <a:spLocks noChangeArrowheads="1"/>
          </p:cNvSpPr>
          <p:nvPr/>
        </p:nvSpPr>
        <p:spPr bwMode="auto">
          <a:xfrm>
            <a:off x="395288" y="1371600"/>
            <a:ext cx="8280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s-ES_tradnl" sz="1800">
                <a:latin typeface="Arial" charset="0"/>
              </a:rPr>
              <a:t>• Agrupa organismos cuyas células tienen organización </a:t>
            </a:r>
            <a:r>
              <a:rPr lang="es-ES_tradnl" sz="1800" b="1">
                <a:latin typeface="Arial" charset="0"/>
              </a:rPr>
              <a:t>eucariota.</a:t>
            </a:r>
            <a:r>
              <a:rPr lang="es-ES_tradnl" sz="1800">
                <a:latin typeface="Arial" charset="0"/>
              </a:rPr>
              <a:t> </a:t>
            </a:r>
            <a:endParaRPr lang="es-ES_tradnl">
              <a:latin typeface="Arial" charset="0"/>
            </a:endParaRPr>
          </a:p>
        </p:txBody>
      </p:sp>
      <p:grpSp>
        <p:nvGrpSpPr>
          <p:cNvPr id="13332" name="Group 20"/>
          <p:cNvGrpSpPr>
            <a:grpSpLocks/>
          </p:cNvGrpSpPr>
          <p:nvPr/>
        </p:nvGrpSpPr>
        <p:grpSpPr bwMode="auto">
          <a:xfrm>
            <a:off x="395288" y="2133600"/>
            <a:ext cx="3810000" cy="3735388"/>
            <a:chOff x="249" y="1344"/>
            <a:chExt cx="2400" cy="2353"/>
          </a:xfrm>
        </p:grpSpPr>
        <p:sp>
          <p:nvSpPr>
            <p:cNvPr id="13317" name="Text Box 5"/>
            <p:cNvSpPr txBox="1">
              <a:spLocks noChangeArrowheads="1"/>
            </p:cNvSpPr>
            <p:nvPr/>
          </p:nvSpPr>
          <p:spPr bwMode="auto">
            <a:xfrm>
              <a:off x="249" y="1344"/>
              <a:ext cx="2177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es-ES_tradnl" sz="1800">
                  <a:latin typeface="Arial" charset="0"/>
                </a:rPr>
                <a:t>• Algunos ejemplos:</a:t>
              </a:r>
              <a:endParaRPr lang="es-ES_tradnl" sz="1800">
                <a:latin typeface="Verdana" pitchFamily="34" charset="0"/>
              </a:endParaRPr>
            </a:p>
          </p:txBody>
        </p:sp>
        <p:grpSp>
          <p:nvGrpSpPr>
            <p:cNvPr id="13330" name="Group 18"/>
            <p:cNvGrpSpPr>
              <a:grpSpLocks/>
            </p:cNvGrpSpPr>
            <p:nvPr/>
          </p:nvGrpSpPr>
          <p:grpSpPr bwMode="auto">
            <a:xfrm>
              <a:off x="249" y="1752"/>
              <a:ext cx="2400" cy="1945"/>
              <a:chOff x="249" y="1867"/>
              <a:chExt cx="2400" cy="1945"/>
            </a:xfrm>
          </p:grpSpPr>
          <p:sp>
            <p:nvSpPr>
              <p:cNvPr id="13325" name="Text Box 13"/>
              <p:cNvSpPr txBox="1">
                <a:spLocks noChangeArrowheads="1"/>
              </p:cNvSpPr>
              <p:nvPr/>
            </p:nvSpPr>
            <p:spPr bwMode="auto">
              <a:xfrm>
                <a:off x="1131" y="3600"/>
                <a:ext cx="636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r>
                  <a:rPr lang="es-ES_tradnl" sz="1600" b="1">
                    <a:latin typeface="Arial" charset="0"/>
                  </a:rPr>
                  <a:t>Ameba</a:t>
                </a:r>
                <a:endParaRPr lang="es-ES_tradnl" sz="1800">
                  <a:latin typeface="Verdana" pitchFamily="34" charset="0"/>
                </a:endParaRPr>
              </a:p>
            </p:txBody>
          </p:sp>
          <p:pic>
            <p:nvPicPr>
              <p:cNvPr id="13327" name="Picture 15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249" y="1867"/>
                <a:ext cx="2400" cy="1674"/>
              </a:xfrm>
              <a:prstGeom prst="rect">
                <a:avLst/>
              </a:prstGeom>
              <a:noFill/>
            </p:spPr>
          </p:pic>
        </p:grpSp>
      </p:grpSp>
      <p:grpSp>
        <p:nvGrpSpPr>
          <p:cNvPr id="13331" name="Group 19"/>
          <p:cNvGrpSpPr>
            <a:grpSpLocks/>
          </p:cNvGrpSpPr>
          <p:nvPr/>
        </p:nvGrpSpPr>
        <p:grpSpPr bwMode="auto">
          <a:xfrm>
            <a:off x="4433888" y="2781300"/>
            <a:ext cx="4114800" cy="3163888"/>
            <a:chOff x="2793" y="1867"/>
            <a:chExt cx="2592" cy="1993"/>
          </a:xfrm>
        </p:grpSpPr>
        <p:sp>
          <p:nvSpPr>
            <p:cNvPr id="13326" name="Text Box 14"/>
            <p:cNvSpPr txBox="1">
              <a:spLocks noChangeArrowheads="1"/>
            </p:cNvSpPr>
            <p:nvPr/>
          </p:nvSpPr>
          <p:spPr bwMode="auto">
            <a:xfrm>
              <a:off x="3821" y="3648"/>
              <a:ext cx="536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es-ES_tradnl" sz="1600" b="1">
                  <a:latin typeface="Arial" charset="0"/>
                </a:rPr>
                <a:t>Algas</a:t>
              </a:r>
              <a:endParaRPr lang="es-ES_tradnl" sz="1800">
                <a:latin typeface="Verdana" pitchFamily="34" charset="0"/>
              </a:endParaRPr>
            </a:p>
          </p:txBody>
        </p:sp>
        <p:pic>
          <p:nvPicPr>
            <p:cNvPr id="13328" name="Picture 16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793" y="1867"/>
              <a:ext cx="2592" cy="1677"/>
            </a:xfrm>
            <a:prstGeom prst="rect">
              <a:avLst/>
            </a:prstGeom>
            <a:noFill/>
          </p:spPr>
        </p:pic>
      </p:grpSp>
      <p:sp>
        <p:nvSpPr>
          <p:cNvPr id="13338" name="AutoShape 26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5410200" y="6096000"/>
            <a:ext cx="381000" cy="381000"/>
          </a:xfrm>
          <a:prstGeom prst="actionButtonBackPrevious">
            <a:avLst/>
          </a:prstGeom>
          <a:solidFill>
            <a:srgbClr val="008200"/>
          </a:solidFill>
          <a:ln w="9525">
            <a:solidFill>
              <a:srgbClr val="00CC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13339" name="Text Box 27"/>
          <p:cNvSpPr txBox="1">
            <a:spLocks noChangeArrowheads="1"/>
          </p:cNvSpPr>
          <p:nvPr/>
        </p:nvSpPr>
        <p:spPr bwMode="auto">
          <a:xfrm>
            <a:off x="4648200" y="6172200"/>
            <a:ext cx="8382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sz="1200" b="1">
                <a:solidFill>
                  <a:srgbClr val="008200"/>
                </a:solidFill>
                <a:latin typeface="Arial" charset="0"/>
              </a:rPr>
              <a:t>VOLVER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33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33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133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1" dur="500"/>
                                        <p:tgtEl>
                                          <p:spTgt spid="13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38" grpId="0" animBg="1"/>
      <p:bldP spid="13339" grpId="0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0" name="Text Box 4"/>
          <p:cNvSpPr txBox="1">
            <a:spLocks noChangeArrowheads="1"/>
          </p:cNvSpPr>
          <p:nvPr/>
        </p:nvSpPr>
        <p:spPr bwMode="auto">
          <a:xfrm>
            <a:off x="3432175" y="776288"/>
            <a:ext cx="22796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sz="1800" b="1">
                <a:solidFill>
                  <a:srgbClr val="008D0A"/>
                </a:solidFill>
                <a:latin typeface="Arial" charset="0"/>
              </a:rPr>
              <a:t>REINO HONGOS</a:t>
            </a:r>
            <a:endParaRPr lang="es-ES_tradnl">
              <a:latin typeface="Verdana" pitchFamily="34" charset="0"/>
            </a:endParaRPr>
          </a:p>
        </p:txBody>
      </p:sp>
      <p:sp>
        <p:nvSpPr>
          <p:cNvPr id="14352" name="Text Box 16"/>
          <p:cNvSpPr txBox="1">
            <a:spLocks noChangeArrowheads="1"/>
          </p:cNvSpPr>
          <p:nvPr/>
        </p:nvSpPr>
        <p:spPr bwMode="auto">
          <a:xfrm>
            <a:off x="395288" y="2209800"/>
            <a:ext cx="768191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s-ES_tradnl" sz="1800">
                <a:latin typeface="Arial" charset="0"/>
              </a:rPr>
              <a:t>• Son seres </a:t>
            </a:r>
            <a:r>
              <a:rPr lang="es-ES_tradnl" sz="1800" b="1">
                <a:latin typeface="Arial" charset="0"/>
              </a:rPr>
              <a:t>heterótrofos</a:t>
            </a:r>
            <a:r>
              <a:rPr lang="es-ES_tradnl" sz="1800">
                <a:latin typeface="Arial" charset="0"/>
              </a:rPr>
              <a:t> descomponedores de organismos. </a:t>
            </a:r>
          </a:p>
        </p:txBody>
      </p:sp>
      <p:grpSp>
        <p:nvGrpSpPr>
          <p:cNvPr id="14360" name="Group 24"/>
          <p:cNvGrpSpPr>
            <a:grpSpLocks/>
          </p:cNvGrpSpPr>
          <p:nvPr/>
        </p:nvGrpSpPr>
        <p:grpSpPr bwMode="auto">
          <a:xfrm>
            <a:off x="4800600" y="3228975"/>
            <a:ext cx="3810000" cy="2936875"/>
            <a:chOff x="3024" y="2064"/>
            <a:chExt cx="2400" cy="1850"/>
          </a:xfrm>
        </p:grpSpPr>
        <p:sp>
          <p:nvSpPr>
            <p:cNvPr id="14351" name="Text Box 15"/>
            <p:cNvSpPr txBox="1">
              <a:spLocks noChangeArrowheads="1"/>
            </p:cNvSpPr>
            <p:nvPr/>
          </p:nvSpPr>
          <p:spPr bwMode="auto">
            <a:xfrm>
              <a:off x="3933" y="3702"/>
              <a:ext cx="582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es-ES_tradnl" sz="1600" b="1">
                  <a:latin typeface="Arial" charset="0"/>
                </a:rPr>
                <a:t>Setas</a:t>
              </a:r>
              <a:endParaRPr lang="es-ES_tradnl" sz="1800">
                <a:latin typeface="Verdana" pitchFamily="34" charset="0"/>
              </a:endParaRPr>
            </a:p>
          </p:txBody>
        </p:sp>
        <p:pic>
          <p:nvPicPr>
            <p:cNvPr id="14354" name="Picture 18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024" y="2064"/>
              <a:ext cx="2400" cy="1605"/>
            </a:xfrm>
            <a:prstGeom prst="rect">
              <a:avLst/>
            </a:prstGeom>
            <a:noFill/>
          </p:spPr>
        </p:pic>
      </p:grpSp>
      <p:sp>
        <p:nvSpPr>
          <p:cNvPr id="14356" name="Text Box 20"/>
          <p:cNvSpPr txBox="1">
            <a:spLocks noChangeArrowheads="1"/>
          </p:cNvSpPr>
          <p:nvPr/>
        </p:nvSpPr>
        <p:spPr bwMode="auto">
          <a:xfrm>
            <a:off x="395288" y="1790700"/>
            <a:ext cx="8135937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s-ES_tradnl" sz="1800">
                <a:latin typeface="Arial" charset="0"/>
              </a:rPr>
              <a:t>• Pueden ser </a:t>
            </a:r>
            <a:r>
              <a:rPr lang="es-ES_tradnl" sz="1800" b="1">
                <a:latin typeface="Arial" charset="0"/>
              </a:rPr>
              <a:t>unicelulares </a:t>
            </a:r>
            <a:r>
              <a:rPr lang="es-ES_tradnl" sz="1800">
                <a:latin typeface="Arial" charset="0"/>
              </a:rPr>
              <a:t>o </a:t>
            </a:r>
            <a:r>
              <a:rPr lang="es-ES_tradnl" sz="1800" b="1">
                <a:latin typeface="Arial" charset="0"/>
              </a:rPr>
              <a:t>pluricelulares</a:t>
            </a:r>
            <a:r>
              <a:rPr lang="es-ES_tradnl" sz="1800">
                <a:latin typeface="Arial" charset="0"/>
              </a:rPr>
              <a:t> sin verdaderos tejidos.</a:t>
            </a:r>
          </a:p>
        </p:txBody>
      </p:sp>
      <p:sp>
        <p:nvSpPr>
          <p:cNvPr id="14357" name="Text Box 21"/>
          <p:cNvSpPr txBox="1">
            <a:spLocks noChangeArrowheads="1"/>
          </p:cNvSpPr>
          <p:nvPr/>
        </p:nvSpPr>
        <p:spPr bwMode="auto">
          <a:xfrm>
            <a:off x="395288" y="1371600"/>
            <a:ext cx="8280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s-ES_tradnl" sz="1800">
                <a:latin typeface="Arial" charset="0"/>
              </a:rPr>
              <a:t>• Agrupa organismos cuyas células tienen organización </a:t>
            </a:r>
            <a:r>
              <a:rPr lang="es-ES_tradnl" sz="1800" b="1">
                <a:latin typeface="Arial" charset="0"/>
              </a:rPr>
              <a:t>eucariota.</a:t>
            </a:r>
            <a:r>
              <a:rPr lang="es-ES_tradnl" sz="1800">
                <a:latin typeface="Verdana" pitchFamily="34" charset="0"/>
              </a:rPr>
              <a:t> </a:t>
            </a:r>
            <a:endParaRPr lang="es-ES_tradnl">
              <a:latin typeface="Verdana" pitchFamily="34" charset="0"/>
            </a:endParaRPr>
          </a:p>
        </p:txBody>
      </p:sp>
      <p:grpSp>
        <p:nvGrpSpPr>
          <p:cNvPr id="14361" name="Group 25"/>
          <p:cNvGrpSpPr>
            <a:grpSpLocks/>
          </p:cNvGrpSpPr>
          <p:nvPr/>
        </p:nvGrpSpPr>
        <p:grpSpPr bwMode="auto">
          <a:xfrm>
            <a:off x="395288" y="2630488"/>
            <a:ext cx="4024312" cy="3529012"/>
            <a:chOff x="249" y="1657"/>
            <a:chExt cx="2535" cy="2223"/>
          </a:xfrm>
        </p:grpSpPr>
        <p:grpSp>
          <p:nvGrpSpPr>
            <p:cNvPr id="14359" name="Group 23"/>
            <p:cNvGrpSpPr>
              <a:grpSpLocks/>
            </p:cNvGrpSpPr>
            <p:nvPr/>
          </p:nvGrpSpPr>
          <p:grpSpPr bwMode="auto">
            <a:xfrm>
              <a:off x="336" y="2024"/>
              <a:ext cx="2448" cy="1856"/>
              <a:chOff x="336" y="2024"/>
              <a:chExt cx="2448" cy="1856"/>
            </a:xfrm>
          </p:grpSpPr>
          <p:sp>
            <p:nvSpPr>
              <p:cNvPr id="14350" name="Text Box 14"/>
              <p:cNvSpPr txBox="1">
                <a:spLocks noChangeArrowheads="1"/>
              </p:cNvSpPr>
              <p:nvPr/>
            </p:nvSpPr>
            <p:spPr bwMode="auto">
              <a:xfrm>
                <a:off x="1176" y="3668"/>
                <a:ext cx="768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r>
                  <a:rPr lang="es-ES_tradnl" sz="1600" b="1">
                    <a:latin typeface="Arial" charset="0"/>
                  </a:rPr>
                  <a:t>Mohos</a:t>
                </a:r>
                <a:endParaRPr lang="es-ES_tradnl" sz="1800">
                  <a:latin typeface="Verdana" pitchFamily="34" charset="0"/>
                </a:endParaRPr>
              </a:p>
            </p:txBody>
          </p:sp>
          <p:pic>
            <p:nvPicPr>
              <p:cNvPr id="14353" name="Picture 17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336" y="2024"/>
                <a:ext cx="2448" cy="1629"/>
              </a:xfrm>
              <a:prstGeom prst="rect">
                <a:avLst/>
              </a:prstGeom>
              <a:noFill/>
            </p:spPr>
          </p:pic>
        </p:grpSp>
        <p:sp>
          <p:nvSpPr>
            <p:cNvPr id="14358" name="Text Box 22"/>
            <p:cNvSpPr txBox="1">
              <a:spLocks noChangeArrowheads="1"/>
            </p:cNvSpPr>
            <p:nvPr/>
          </p:nvSpPr>
          <p:spPr bwMode="auto">
            <a:xfrm>
              <a:off x="249" y="1657"/>
              <a:ext cx="2177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es-ES_tradnl" sz="1800">
                  <a:latin typeface="Arial" charset="0"/>
                </a:rPr>
                <a:t>• Algunos ejemplos:</a:t>
              </a:r>
            </a:p>
          </p:txBody>
        </p:sp>
      </p:grpSp>
      <p:sp>
        <p:nvSpPr>
          <p:cNvPr id="14367" name="AutoShape 31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4876800" y="6096000"/>
            <a:ext cx="381000" cy="381000"/>
          </a:xfrm>
          <a:prstGeom prst="actionButtonBackPrevious">
            <a:avLst/>
          </a:prstGeom>
          <a:solidFill>
            <a:srgbClr val="008200"/>
          </a:solidFill>
          <a:ln w="9525">
            <a:solidFill>
              <a:srgbClr val="00CC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14368" name="Text Box 32"/>
          <p:cNvSpPr txBox="1">
            <a:spLocks noChangeArrowheads="1"/>
          </p:cNvSpPr>
          <p:nvPr/>
        </p:nvSpPr>
        <p:spPr bwMode="auto">
          <a:xfrm>
            <a:off x="3962400" y="6172200"/>
            <a:ext cx="8382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_tradnl" sz="1200" b="1">
                <a:solidFill>
                  <a:srgbClr val="008200"/>
                </a:solidFill>
                <a:latin typeface="Arial" charset="0"/>
              </a:rPr>
              <a:t>VOLVER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43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43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143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1" dur="500"/>
                                        <p:tgtEl>
                                          <p:spTgt spid="143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67" grpId="0" animBg="1"/>
      <p:bldP spid="14368" grpId="0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Text Box 3"/>
          <p:cNvSpPr txBox="1">
            <a:spLocks noChangeArrowheads="1"/>
          </p:cNvSpPr>
          <p:nvPr/>
        </p:nvSpPr>
        <p:spPr bwMode="auto">
          <a:xfrm>
            <a:off x="3411538" y="776288"/>
            <a:ext cx="2322512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sz="1800" b="1">
                <a:solidFill>
                  <a:srgbClr val="008D0A"/>
                </a:solidFill>
                <a:latin typeface="Arial" charset="0"/>
              </a:rPr>
              <a:t>REINO PLANTAS</a:t>
            </a:r>
            <a:endParaRPr lang="es-ES_tradnl">
              <a:latin typeface="Arial" charset="0"/>
            </a:endParaRPr>
          </a:p>
        </p:txBody>
      </p:sp>
      <p:grpSp>
        <p:nvGrpSpPr>
          <p:cNvPr id="15382" name="Group 22"/>
          <p:cNvGrpSpPr>
            <a:grpSpLocks/>
          </p:cNvGrpSpPr>
          <p:nvPr/>
        </p:nvGrpSpPr>
        <p:grpSpPr bwMode="auto">
          <a:xfrm>
            <a:off x="4733925" y="3068638"/>
            <a:ext cx="4302125" cy="3073400"/>
            <a:chOff x="2982" y="1933"/>
            <a:chExt cx="2710" cy="1936"/>
          </a:xfrm>
        </p:grpSpPr>
        <p:sp>
          <p:nvSpPr>
            <p:cNvPr id="15367" name="Text Box 7"/>
            <p:cNvSpPr txBox="1">
              <a:spLocks noChangeArrowheads="1"/>
            </p:cNvSpPr>
            <p:nvPr/>
          </p:nvSpPr>
          <p:spPr bwMode="auto">
            <a:xfrm>
              <a:off x="3930" y="3657"/>
              <a:ext cx="815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es-ES_tradnl" sz="1600" b="1">
                  <a:latin typeface="Arial" charset="0"/>
                </a:rPr>
                <a:t>Almendro</a:t>
              </a:r>
              <a:endParaRPr lang="es-ES_tradnl" sz="1800">
                <a:latin typeface="Arial" charset="0"/>
              </a:endParaRPr>
            </a:p>
          </p:txBody>
        </p:sp>
        <p:pic>
          <p:nvPicPr>
            <p:cNvPr id="15374" name="Picture 14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982" y="1933"/>
              <a:ext cx="2710" cy="1641"/>
            </a:xfrm>
            <a:prstGeom prst="rect">
              <a:avLst/>
            </a:prstGeom>
            <a:noFill/>
          </p:spPr>
        </p:pic>
      </p:grpSp>
      <p:sp>
        <p:nvSpPr>
          <p:cNvPr id="15377" name="Text Box 17"/>
          <p:cNvSpPr txBox="1">
            <a:spLocks noChangeArrowheads="1"/>
          </p:cNvSpPr>
          <p:nvPr/>
        </p:nvSpPr>
        <p:spPr bwMode="auto">
          <a:xfrm>
            <a:off x="395288" y="2209800"/>
            <a:ext cx="768191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s-ES_tradnl" sz="1800">
                <a:latin typeface="Arial" charset="0"/>
              </a:rPr>
              <a:t>• Son seres </a:t>
            </a:r>
            <a:r>
              <a:rPr lang="es-ES_tradnl" sz="1800" b="1">
                <a:latin typeface="Arial" charset="0"/>
              </a:rPr>
              <a:t>autótrofos.</a:t>
            </a:r>
            <a:r>
              <a:rPr lang="es-ES_tradnl" sz="1800">
                <a:latin typeface="Arial" charset="0"/>
              </a:rPr>
              <a:t> </a:t>
            </a:r>
          </a:p>
        </p:txBody>
      </p:sp>
      <p:sp>
        <p:nvSpPr>
          <p:cNvPr id="15378" name="Text Box 18"/>
          <p:cNvSpPr txBox="1">
            <a:spLocks noChangeArrowheads="1"/>
          </p:cNvSpPr>
          <p:nvPr/>
        </p:nvSpPr>
        <p:spPr bwMode="auto">
          <a:xfrm>
            <a:off x="395288" y="1790700"/>
            <a:ext cx="8929687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s-ES_tradnl" sz="1800">
                <a:latin typeface="Arial" charset="0"/>
              </a:rPr>
              <a:t>• Son organismos </a:t>
            </a:r>
            <a:r>
              <a:rPr lang="es-ES_tradnl" sz="1800" b="1">
                <a:latin typeface="Arial" charset="0"/>
              </a:rPr>
              <a:t>pluricelulares, </a:t>
            </a:r>
            <a:r>
              <a:rPr lang="es-ES_tradnl" sz="1800">
                <a:latin typeface="Arial" charset="0"/>
              </a:rPr>
              <a:t>con </a:t>
            </a:r>
            <a:r>
              <a:rPr lang="es-ES_tradnl" sz="1800" b="1">
                <a:latin typeface="Arial" charset="0"/>
              </a:rPr>
              <a:t>tejidos,</a:t>
            </a:r>
            <a:r>
              <a:rPr lang="es-ES_tradnl" sz="1800">
                <a:latin typeface="Arial" charset="0"/>
              </a:rPr>
              <a:t> algunos con </a:t>
            </a:r>
            <a:r>
              <a:rPr lang="es-ES_tradnl" sz="1800" b="1">
                <a:latin typeface="Arial" charset="0"/>
              </a:rPr>
              <a:t>órganos.</a:t>
            </a:r>
          </a:p>
        </p:txBody>
      </p:sp>
      <p:sp>
        <p:nvSpPr>
          <p:cNvPr id="15379" name="Text Box 19"/>
          <p:cNvSpPr txBox="1">
            <a:spLocks noChangeArrowheads="1"/>
          </p:cNvSpPr>
          <p:nvPr/>
        </p:nvSpPr>
        <p:spPr bwMode="auto">
          <a:xfrm>
            <a:off x="395288" y="1371600"/>
            <a:ext cx="8280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s-ES_tradnl" sz="1800">
                <a:latin typeface="Arial" charset="0"/>
              </a:rPr>
              <a:t>• Agrupa organismos cuyas células tienen organización </a:t>
            </a:r>
            <a:r>
              <a:rPr lang="es-ES_tradnl" sz="1800" b="1">
                <a:latin typeface="Arial" charset="0"/>
              </a:rPr>
              <a:t>eucariota.</a:t>
            </a:r>
            <a:r>
              <a:rPr lang="es-ES_tradnl" sz="1800">
                <a:latin typeface="Arial" charset="0"/>
              </a:rPr>
              <a:t> </a:t>
            </a:r>
            <a:endParaRPr lang="es-ES_tradnl">
              <a:latin typeface="Arial" charset="0"/>
            </a:endParaRPr>
          </a:p>
        </p:txBody>
      </p:sp>
      <p:grpSp>
        <p:nvGrpSpPr>
          <p:cNvPr id="15383" name="Group 23"/>
          <p:cNvGrpSpPr>
            <a:grpSpLocks/>
          </p:cNvGrpSpPr>
          <p:nvPr/>
        </p:nvGrpSpPr>
        <p:grpSpPr bwMode="auto">
          <a:xfrm>
            <a:off x="277813" y="2630488"/>
            <a:ext cx="4365625" cy="3511550"/>
            <a:chOff x="175" y="1657"/>
            <a:chExt cx="2750" cy="2212"/>
          </a:xfrm>
        </p:grpSpPr>
        <p:grpSp>
          <p:nvGrpSpPr>
            <p:cNvPr id="15381" name="Group 21"/>
            <p:cNvGrpSpPr>
              <a:grpSpLocks/>
            </p:cNvGrpSpPr>
            <p:nvPr/>
          </p:nvGrpSpPr>
          <p:grpSpPr bwMode="auto">
            <a:xfrm>
              <a:off x="175" y="1933"/>
              <a:ext cx="2750" cy="1936"/>
              <a:chOff x="175" y="1933"/>
              <a:chExt cx="2750" cy="1936"/>
            </a:xfrm>
          </p:grpSpPr>
          <p:sp>
            <p:nvSpPr>
              <p:cNvPr id="15366" name="Text Box 6"/>
              <p:cNvSpPr txBox="1">
                <a:spLocks noChangeArrowheads="1"/>
              </p:cNvSpPr>
              <p:nvPr/>
            </p:nvSpPr>
            <p:spPr bwMode="auto">
              <a:xfrm>
                <a:off x="1143" y="3657"/>
                <a:ext cx="814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r>
                  <a:rPr lang="es-ES_tradnl" sz="1600" b="1">
                    <a:latin typeface="Arial" charset="0"/>
                  </a:rPr>
                  <a:t>Helechos</a:t>
                </a:r>
                <a:endParaRPr lang="es-ES_tradnl" sz="1800">
                  <a:latin typeface="Verdana" pitchFamily="34" charset="0"/>
                </a:endParaRPr>
              </a:p>
            </p:txBody>
          </p:sp>
          <p:pic>
            <p:nvPicPr>
              <p:cNvPr id="15373" name="Picture 13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175" y="1933"/>
                <a:ext cx="2750" cy="1659"/>
              </a:xfrm>
              <a:prstGeom prst="rect">
                <a:avLst/>
              </a:prstGeom>
              <a:noFill/>
            </p:spPr>
          </p:pic>
        </p:grpSp>
        <p:sp>
          <p:nvSpPr>
            <p:cNvPr id="15380" name="Text Box 20"/>
            <p:cNvSpPr txBox="1">
              <a:spLocks noChangeArrowheads="1"/>
            </p:cNvSpPr>
            <p:nvPr/>
          </p:nvSpPr>
          <p:spPr bwMode="auto">
            <a:xfrm>
              <a:off x="249" y="1657"/>
              <a:ext cx="2177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es-ES_tradnl" sz="1800">
                  <a:latin typeface="Arial" charset="0"/>
                </a:rPr>
                <a:t>• Algunos ejemplos:</a:t>
              </a:r>
            </a:p>
          </p:txBody>
        </p:sp>
      </p:grpSp>
      <p:sp>
        <p:nvSpPr>
          <p:cNvPr id="15389" name="AutoShape 29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5486400" y="6096000"/>
            <a:ext cx="381000" cy="381000"/>
          </a:xfrm>
          <a:prstGeom prst="actionButtonBackPrevious">
            <a:avLst/>
          </a:prstGeom>
          <a:solidFill>
            <a:srgbClr val="008200"/>
          </a:solidFill>
          <a:ln w="9525">
            <a:solidFill>
              <a:srgbClr val="00CC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15390" name="Text Box 30"/>
          <p:cNvSpPr txBox="1">
            <a:spLocks noChangeArrowheads="1"/>
          </p:cNvSpPr>
          <p:nvPr/>
        </p:nvSpPr>
        <p:spPr bwMode="auto">
          <a:xfrm>
            <a:off x="4724400" y="6172200"/>
            <a:ext cx="8382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sz="1200" b="1">
                <a:solidFill>
                  <a:srgbClr val="008200"/>
                </a:solidFill>
                <a:latin typeface="Arial" charset="0"/>
              </a:rPr>
              <a:t>VOLVER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53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53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153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1" dur="500"/>
                                        <p:tgtEl>
                                          <p:spTgt spid="153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89" grpId="0" animBg="1"/>
      <p:bldP spid="15390" grpId="0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Text Box 3"/>
          <p:cNvSpPr txBox="1">
            <a:spLocks noChangeArrowheads="1"/>
          </p:cNvSpPr>
          <p:nvPr/>
        </p:nvSpPr>
        <p:spPr bwMode="auto">
          <a:xfrm>
            <a:off x="3486150" y="776288"/>
            <a:ext cx="26098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sz="1800" b="1">
                <a:solidFill>
                  <a:srgbClr val="008D0A"/>
                </a:solidFill>
                <a:latin typeface="Arial" charset="0"/>
              </a:rPr>
              <a:t>REINO ANIMALES</a:t>
            </a:r>
            <a:endParaRPr lang="es-ES_tradnl"/>
          </a:p>
        </p:txBody>
      </p:sp>
      <p:grpSp>
        <p:nvGrpSpPr>
          <p:cNvPr id="16407" name="Group 23"/>
          <p:cNvGrpSpPr>
            <a:grpSpLocks/>
          </p:cNvGrpSpPr>
          <p:nvPr/>
        </p:nvGrpSpPr>
        <p:grpSpPr bwMode="auto">
          <a:xfrm>
            <a:off x="4724400" y="3184525"/>
            <a:ext cx="3962400" cy="3124200"/>
            <a:chOff x="2976" y="1920"/>
            <a:chExt cx="2496" cy="1968"/>
          </a:xfrm>
        </p:grpSpPr>
        <p:sp>
          <p:nvSpPr>
            <p:cNvPr id="16389" name="Text Box 5"/>
            <p:cNvSpPr txBox="1">
              <a:spLocks noChangeArrowheads="1"/>
            </p:cNvSpPr>
            <p:nvPr/>
          </p:nvSpPr>
          <p:spPr bwMode="auto">
            <a:xfrm>
              <a:off x="3911" y="3676"/>
              <a:ext cx="625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es-ES_tradnl" sz="1600" b="1">
                  <a:latin typeface="Arial" charset="0"/>
                </a:rPr>
                <a:t>Ardilla</a:t>
              </a:r>
              <a:endParaRPr lang="es-ES_tradnl" sz="1800">
                <a:latin typeface="Arial" charset="0"/>
              </a:endParaRPr>
            </a:p>
          </p:txBody>
        </p:sp>
        <p:pic>
          <p:nvPicPr>
            <p:cNvPr id="16394" name="Picture 10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976" y="1920"/>
              <a:ext cx="2496" cy="1712"/>
            </a:xfrm>
            <a:prstGeom prst="rect">
              <a:avLst/>
            </a:prstGeom>
            <a:noFill/>
          </p:spPr>
        </p:pic>
      </p:grpSp>
      <p:sp>
        <p:nvSpPr>
          <p:cNvPr id="16402" name="Text Box 18"/>
          <p:cNvSpPr txBox="1">
            <a:spLocks noChangeArrowheads="1"/>
          </p:cNvSpPr>
          <p:nvPr/>
        </p:nvSpPr>
        <p:spPr bwMode="auto">
          <a:xfrm>
            <a:off x="395288" y="2273300"/>
            <a:ext cx="768191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s-ES_tradnl" sz="1800">
                <a:latin typeface="Arial" charset="0"/>
              </a:rPr>
              <a:t>• Son seres </a:t>
            </a:r>
            <a:r>
              <a:rPr lang="es-ES_tradnl" sz="1800" b="1">
                <a:latin typeface="Arial" charset="0"/>
              </a:rPr>
              <a:t>heterótrofos.</a:t>
            </a:r>
            <a:r>
              <a:rPr lang="es-ES_tradnl" sz="1800">
                <a:latin typeface="Arial" charset="0"/>
              </a:rPr>
              <a:t> </a:t>
            </a:r>
          </a:p>
        </p:txBody>
      </p:sp>
      <p:sp>
        <p:nvSpPr>
          <p:cNvPr id="16403" name="Text Box 19"/>
          <p:cNvSpPr txBox="1">
            <a:spLocks noChangeArrowheads="1"/>
          </p:cNvSpPr>
          <p:nvPr/>
        </p:nvSpPr>
        <p:spPr bwMode="auto">
          <a:xfrm>
            <a:off x="395288" y="1555750"/>
            <a:ext cx="8929687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s-ES_tradnl" sz="1800">
                <a:latin typeface="Arial" charset="0"/>
              </a:rPr>
              <a:t>• Son organismos </a:t>
            </a:r>
            <a:r>
              <a:rPr lang="es-ES_tradnl" sz="1800" b="1">
                <a:latin typeface="Arial" charset="0"/>
              </a:rPr>
              <a:t>pluricelulares </a:t>
            </a:r>
            <a:r>
              <a:rPr lang="es-ES_tradnl" sz="1800">
                <a:latin typeface="Arial" charset="0"/>
              </a:rPr>
              <a:t>con </a:t>
            </a:r>
            <a:r>
              <a:rPr lang="es-ES_tradnl" sz="1800" b="1">
                <a:latin typeface="Arial" charset="0"/>
              </a:rPr>
              <a:t>tejidos.</a:t>
            </a:r>
            <a:r>
              <a:rPr lang="es-ES_tradnl" sz="1800">
                <a:latin typeface="Arial" charset="0"/>
              </a:rPr>
              <a:t> </a:t>
            </a:r>
            <a:endParaRPr lang="es-ES_tradnl" sz="1800" b="1">
              <a:latin typeface="Arial" charset="0"/>
            </a:endParaRPr>
          </a:p>
        </p:txBody>
      </p:sp>
      <p:sp>
        <p:nvSpPr>
          <p:cNvPr id="16404" name="Text Box 20"/>
          <p:cNvSpPr txBox="1">
            <a:spLocks noChangeArrowheads="1"/>
          </p:cNvSpPr>
          <p:nvPr/>
        </p:nvSpPr>
        <p:spPr bwMode="auto">
          <a:xfrm>
            <a:off x="395288" y="1196975"/>
            <a:ext cx="8280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s-ES_tradnl" sz="1800">
                <a:latin typeface="Arial" charset="0"/>
              </a:rPr>
              <a:t>• Agrupa organismos cuyas células tienen organización </a:t>
            </a:r>
            <a:r>
              <a:rPr lang="es-ES_tradnl" sz="1800" b="1">
                <a:latin typeface="Arial" charset="0"/>
              </a:rPr>
              <a:t>eucariota.</a:t>
            </a:r>
            <a:r>
              <a:rPr lang="es-ES_tradnl" sz="1800">
                <a:latin typeface="Arial" charset="0"/>
              </a:rPr>
              <a:t> </a:t>
            </a:r>
            <a:endParaRPr lang="es-ES_tradnl">
              <a:latin typeface="Arial" charset="0"/>
            </a:endParaRPr>
          </a:p>
        </p:txBody>
      </p:sp>
      <p:grpSp>
        <p:nvGrpSpPr>
          <p:cNvPr id="16411" name="Group 27"/>
          <p:cNvGrpSpPr>
            <a:grpSpLocks/>
          </p:cNvGrpSpPr>
          <p:nvPr/>
        </p:nvGrpSpPr>
        <p:grpSpPr bwMode="auto">
          <a:xfrm>
            <a:off x="395288" y="2630488"/>
            <a:ext cx="4176712" cy="3602037"/>
            <a:chOff x="249" y="1657"/>
            <a:chExt cx="2631" cy="2269"/>
          </a:xfrm>
        </p:grpSpPr>
        <p:grpSp>
          <p:nvGrpSpPr>
            <p:cNvPr id="16408" name="Group 24"/>
            <p:cNvGrpSpPr>
              <a:grpSpLocks/>
            </p:cNvGrpSpPr>
            <p:nvPr/>
          </p:nvGrpSpPr>
          <p:grpSpPr bwMode="auto">
            <a:xfrm>
              <a:off x="624" y="2018"/>
              <a:ext cx="2256" cy="1908"/>
              <a:chOff x="624" y="1932"/>
              <a:chExt cx="2256" cy="1908"/>
            </a:xfrm>
          </p:grpSpPr>
          <p:sp>
            <p:nvSpPr>
              <p:cNvPr id="16388" name="Text Box 4"/>
              <p:cNvSpPr txBox="1">
                <a:spLocks noChangeArrowheads="1"/>
              </p:cNvSpPr>
              <p:nvPr/>
            </p:nvSpPr>
            <p:spPr bwMode="auto">
              <a:xfrm>
                <a:off x="1411" y="3628"/>
                <a:ext cx="682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r>
                  <a:rPr lang="es-ES_tradnl" sz="1600" b="1">
                    <a:latin typeface="Arial" charset="0"/>
                  </a:rPr>
                  <a:t>Medusa</a:t>
                </a:r>
                <a:endParaRPr lang="es-ES_tradnl" sz="1800">
                  <a:latin typeface="Verdana" pitchFamily="34" charset="0"/>
                </a:endParaRPr>
              </a:p>
            </p:txBody>
          </p:sp>
          <p:pic>
            <p:nvPicPr>
              <p:cNvPr id="16395" name="Picture 11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624" y="1932"/>
                <a:ext cx="2256" cy="1696"/>
              </a:xfrm>
              <a:prstGeom prst="rect">
                <a:avLst/>
              </a:prstGeom>
              <a:noFill/>
            </p:spPr>
          </p:pic>
        </p:grpSp>
        <p:sp>
          <p:nvSpPr>
            <p:cNvPr id="16405" name="Text Box 21"/>
            <p:cNvSpPr txBox="1">
              <a:spLocks noChangeArrowheads="1"/>
            </p:cNvSpPr>
            <p:nvPr/>
          </p:nvSpPr>
          <p:spPr bwMode="auto">
            <a:xfrm>
              <a:off x="249" y="1657"/>
              <a:ext cx="2177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es-ES_tradnl" sz="1800">
                  <a:latin typeface="Arial" charset="0"/>
                </a:rPr>
                <a:t>• Algunos ejemplos:</a:t>
              </a:r>
            </a:p>
          </p:txBody>
        </p:sp>
      </p:grpSp>
      <p:sp>
        <p:nvSpPr>
          <p:cNvPr id="16406" name="Text Box 22"/>
          <p:cNvSpPr txBox="1">
            <a:spLocks noChangeArrowheads="1"/>
          </p:cNvSpPr>
          <p:nvPr/>
        </p:nvSpPr>
        <p:spPr bwMode="auto">
          <a:xfrm>
            <a:off x="395288" y="1914525"/>
            <a:ext cx="8929687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s-ES_tradnl" sz="1800">
                <a:latin typeface="Arial" charset="0"/>
              </a:rPr>
              <a:t>• La mayoría tienen </a:t>
            </a:r>
            <a:r>
              <a:rPr lang="es-ES_tradnl" sz="1800" b="1">
                <a:latin typeface="Arial" charset="0"/>
              </a:rPr>
              <a:t>órganos </a:t>
            </a:r>
            <a:r>
              <a:rPr lang="es-ES_tradnl" sz="1800">
                <a:latin typeface="Arial" charset="0"/>
              </a:rPr>
              <a:t>e incluso </a:t>
            </a:r>
            <a:r>
              <a:rPr lang="es-ES_tradnl" sz="1800" b="1">
                <a:latin typeface="Arial" charset="0"/>
              </a:rPr>
              <a:t>aparatos </a:t>
            </a:r>
            <a:r>
              <a:rPr lang="es-ES_tradnl" sz="1800">
                <a:latin typeface="Arial" charset="0"/>
              </a:rPr>
              <a:t>y </a:t>
            </a:r>
            <a:r>
              <a:rPr lang="es-ES_tradnl" sz="1800" b="1">
                <a:latin typeface="Arial" charset="0"/>
              </a:rPr>
              <a:t>sistemas.</a:t>
            </a:r>
            <a:r>
              <a:rPr lang="es-ES_tradnl" sz="1800">
                <a:latin typeface="Arial" charset="0"/>
              </a:rPr>
              <a:t> </a:t>
            </a:r>
            <a:endParaRPr lang="es-ES_tradnl" sz="1800" b="1">
              <a:latin typeface="Arial" charset="0"/>
            </a:endParaRPr>
          </a:p>
        </p:txBody>
      </p:sp>
      <p:sp>
        <p:nvSpPr>
          <p:cNvPr id="16417" name="AutoShape 33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5410200" y="6096000"/>
            <a:ext cx="381000" cy="381000"/>
          </a:xfrm>
          <a:prstGeom prst="actionButtonBackPrevious">
            <a:avLst/>
          </a:prstGeom>
          <a:solidFill>
            <a:srgbClr val="008200"/>
          </a:solidFill>
          <a:ln w="9525">
            <a:solidFill>
              <a:srgbClr val="00CC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16418" name="Text Box 34"/>
          <p:cNvSpPr txBox="1">
            <a:spLocks noChangeArrowheads="1"/>
          </p:cNvSpPr>
          <p:nvPr/>
        </p:nvSpPr>
        <p:spPr bwMode="auto">
          <a:xfrm>
            <a:off x="4572000" y="6172200"/>
            <a:ext cx="9144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sz="1200" b="1">
                <a:solidFill>
                  <a:srgbClr val="008200"/>
                </a:solidFill>
                <a:latin typeface="Arial" charset="0"/>
              </a:rPr>
              <a:t>VOLVER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64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64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164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1" dur="500"/>
                                        <p:tgtEl>
                                          <p:spTgt spid="164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417" grpId="0" animBg="1"/>
      <p:bldP spid="16418" grpId="0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70" name="Group 50"/>
          <p:cNvGrpSpPr>
            <a:grpSpLocks/>
          </p:cNvGrpSpPr>
          <p:nvPr/>
        </p:nvGrpSpPr>
        <p:grpSpPr bwMode="auto">
          <a:xfrm>
            <a:off x="7889875" y="2060575"/>
            <a:ext cx="1254125" cy="777875"/>
            <a:chOff x="4513" y="1298"/>
            <a:chExt cx="790" cy="490"/>
          </a:xfrm>
        </p:grpSpPr>
        <p:sp>
          <p:nvSpPr>
            <p:cNvPr id="30762" name="AutoShape 42">
              <a:hlinkClick r:id="rId2" action="ppaction://hlinksldjump" highlightClick="1"/>
            </p:cNvPr>
            <p:cNvSpPr>
              <a:spLocks noChangeArrowheads="1"/>
            </p:cNvSpPr>
            <p:nvPr/>
          </p:nvSpPr>
          <p:spPr bwMode="auto">
            <a:xfrm>
              <a:off x="4715" y="1298"/>
              <a:ext cx="408" cy="318"/>
            </a:xfrm>
            <a:prstGeom prst="actionButtonForwardNext">
              <a:avLst/>
            </a:prstGeom>
            <a:solidFill>
              <a:srgbClr val="00CC00"/>
            </a:solidFill>
            <a:ln w="9525">
              <a:solidFill>
                <a:srgbClr val="0082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30763" name="Text Box 43"/>
            <p:cNvSpPr txBox="1">
              <a:spLocks noChangeArrowheads="1"/>
            </p:cNvSpPr>
            <p:nvPr/>
          </p:nvSpPr>
          <p:spPr bwMode="auto">
            <a:xfrm>
              <a:off x="4513" y="1615"/>
              <a:ext cx="790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_tradnl" sz="1200" b="1">
                  <a:solidFill>
                    <a:schemeClr val="accent2"/>
                  </a:solidFill>
                  <a:latin typeface="Arial" charset="0"/>
                </a:rPr>
                <a:t>Actividades</a:t>
              </a:r>
              <a:endParaRPr lang="es-ES_tradnl" sz="1200" b="1">
                <a:latin typeface="Verdana" pitchFamily="34" charset="0"/>
              </a:endParaRPr>
            </a:p>
          </p:txBody>
        </p:sp>
      </p:grpSp>
      <p:sp>
        <p:nvSpPr>
          <p:cNvPr id="30764" name="Text Box 44"/>
          <p:cNvSpPr txBox="1">
            <a:spLocks noChangeArrowheads="1"/>
          </p:cNvSpPr>
          <p:nvPr/>
        </p:nvSpPr>
        <p:spPr bwMode="auto">
          <a:xfrm>
            <a:off x="395288" y="2273300"/>
            <a:ext cx="768191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s-ES_tradnl" sz="1800">
                <a:latin typeface="Arial" charset="0"/>
              </a:rPr>
              <a:t>• Para </a:t>
            </a:r>
            <a:r>
              <a:rPr lang="es-ES_tradnl" sz="1800" b="1">
                <a:latin typeface="Arial" charset="0"/>
              </a:rPr>
              <a:t>hacer las actividades</a:t>
            </a:r>
            <a:r>
              <a:rPr lang="es-ES_tradnl" sz="1800">
                <a:latin typeface="Arial" charset="0"/>
              </a:rPr>
              <a:t> sobre esta presentación. </a:t>
            </a:r>
            <a:r>
              <a:rPr lang="es-ES_tradnl" sz="1800" b="1">
                <a:latin typeface="Arial" charset="0"/>
              </a:rPr>
              <a:t>PULSE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iseño personalizado">
  <a:themeElements>
    <a:clrScheme name="Diseño personaliz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seño personalizado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_tradnl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_tradnl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/>
          </a:defRPr>
        </a:defPPr>
      </a:lstStyle>
    </a:lnDef>
  </a:objectDefaults>
  <a:extraClrSchemeLst>
    <a:extraClrScheme>
      <a:clrScheme name="Diseño personaliz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ersonaliz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ersonaliz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ersonaliz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ersonaliz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ersonaliz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ersonaliz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ersonaliz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ersonaliz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ersonaliz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ersonaliz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ersonaliz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Presentación en blanco">
  <a:themeElements>
    <a:clrScheme name="1_Presentación en blanc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Presentación en blanco">
      <a:majorFont>
        <a:latin typeface="Times"/>
        <a:ea typeface=""/>
        <a:cs typeface=""/>
      </a:majorFont>
      <a:minorFont>
        <a:latin typeface="Time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_tradnl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_tradnl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/>
          </a:defRPr>
        </a:defPPr>
      </a:lstStyle>
    </a:lnDef>
  </a:objectDefaults>
  <a:extraClrSchemeLst>
    <a:extraClrScheme>
      <a:clrScheme name="1_Presentación en blanc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resentación en blanc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resentación en blanc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resentación en blanc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resentación en blanc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resentación en blanc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resentación en blanc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resentación en blanc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resentación en blanc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resentación en blanc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resentación en blanc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resentación en blanc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908</TotalTime>
  <Words>316</Words>
  <Application>Microsoft Office PowerPoint</Application>
  <PresentationFormat>Presentación en pantalla (4:3)</PresentationFormat>
  <Paragraphs>59</Paragraphs>
  <Slides>10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10</vt:i4>
      </vt:variant>
    </vt:vector>
  </HeadingPairs>
  <TitlesOfParts>
    <vt:vector size="17" baseType="lpstr">
      <vt:lpstr>Times</vt:lpstr>
      <vt:lpstr>Arial</vt:lpstr>
      <vt:lpstr>Osaka</vt:lpstr>
      <vt:lpstr>Verdana</vt:lpstr>
      <vt:lpstr>Helvetica</vt:lpstr>
      <vt:lpstr>Diseño personalizado</vt:lpstr>
      <vt:lpstr>1_Presentación en blanco</vt:lpstr>
      <vt:lpstr>Diapositiva 1</vt:lpstr>
      <vt:lpstr>Diapositiva 2</vt:lpstr>
      <vt:lpstr>Diapositiva 3</vt:lpstr>
      <vt:lpstr>Diapositiva 4</vt:lpstr>
      <vt:lpstr>Diapositiva 5</vt:lpstr>
      <vt:lpstr>Diapositiva 6</vt:lpstr>
      <vt:lpstr>Diapositiva 7</vt:lpstr>
      <vt:lpstr>Diapositiva 8</vt:lpstr>
      <vt:lpstr>Diapositiva 9</vt:lpstr>
      <vt:lpstr>Diapositiva 10</vt:lpstr>
    </vt:vector>
  </TitlesOfParts>
  <Company>GRUPO ANAYA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aalcon aalcon</dc:creator>
  <cp:lastModifiedBy>jose luis</cp:lastModifiedBy>
  <cp:revision>93</cp:revision>
  <cp:lastPrinted>2009-12-22T16:34:54Z</cp:lastPrinted>
  <dcterms:created xsi:type="dcterms:W3CDTF">2009-11-12T10:30:24Z</dcterms:created>
  <dcterms:modified xsi:type="dcterms:W3CDTF">2012-09-13T16:45:42Z</dcterms:modified>
</cp:coreProperties>
</file>